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63" r:id="rId6"/>
    <p:sldId id="264" r:id="rId7"/>
    <p:sldId id="268" r:id="rId8"/>
    <p:sldId id="270" r:id="rId9"/>
    <p:sldId id="271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2" autoAdjust="0"/>
    <p:restoredTop sz="94660"/>
  </p:normalViewPr>
  <p:slideViewPr>
    <p:cSldViewPr>
      <p:cViewPr varScale="1">
        <p:scale>
          <a:sx n="70" d="100"/>
          <a:sy n="70" d="100"/>
        </p:scale>
        <p:origin x="66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A7874A-9AAD-4FE1-8E87-3A3F4B27844A}" type="datetimeFigureOut">
              <a:rPr lang="en-US" smtClean="0"/>
              <a:pPr/>
              <a:t>4/20/2016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ED93A3-E990-4BA8-881D-A3EE6D060522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743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5D53B4-9CBE-42BD-84C5-247EC09A49E3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1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1447924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4F5A1-3CE4-4C05-800A-216240410C8D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2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1931928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371AB2-A86C-4954-AF35-C57DF5E52245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3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fr-FR" smtClean="0"/>
          </a:p>
        </p:txBody>
      </p:sp>
    </p:spTree>
    <p:extLst>
      <p:ext uri="{BB962C8B-B14F-4D97-AF65-F5344CB8AC3E}">
        <p14:creationId xmlns:p14="http://schemas.microsoft.com/office/powerpoint/2010/main" val="32345321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fr-FR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FB8CFA-664F-4BD4-B47C-C7354DCA3128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95011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BFA12FC-F281-4249-BD7D-1614682EEA22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5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5843" name="Rectangle 2"/>
          <p:cNvSpPr>
            <a:spLocks noChangeArrowheads="1"/>
          </p:cNvSpPr>
          <p:nvPr/>
        </p:nvSpPr>
        <p:spPr bwMode="auto">
          <a:xfrm>
            <a:off x="6279827" y="8751055"/>
            <a:ext cx="408404" cy="1384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949325" eaLnBrk="0" hangingPunct="0"/>
            <a:r>
              <a:rPr lang="en-GB" altLang="fr-FR" sz="900">
                <a:solidFill>
                  <a:srgbClr val="000000"/>
                </a:solidFill>
                <a:latin typeface="Arial" charset="0"/>
              </a:rPr>
              <a:t>1</a:t>
            </a:r>
          </a:p>
        </p:txBody>
      </p:sp>
      <p:sp>
        <p:nvSpPr>
          <p:cNvPr id="35844" name="Rectangle 3"/>
          <p:cNvSpPr>
            <a:spLocks noChangeArrowheads="1"/>
          </p:cNvSpPr>
          <p:nvPr/>
        </p:nvSpPr>
        <p:spPr bwMode="auto">
          <a:xfrm>
            <a:off x="4575738" y="660703"/>
            <a:ext cx="1965148" cy="1231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949325" eaLnBrk="0" hangingPunct="0"/>
            <a:r>
              <a:rPr lang="en-GB" altLang="fr-FR" sz="800">
                <a:solidFill>
                  <a:srgbClr val="000000"/>
                </a:solidFill>
                <a:latin typeface="Arial" charset="0"/>
              </a:rPr>
              <a:t>SW-GSG01-98-12-09-FL-COLOR</a:t>
            </a:r>
          </a:p>
        </p:txBody>
      </p:sp>
      <p:sp>
        <p:nvSpPr>
          <p:cNvPr id="35845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695325"/>
            <a:ext cx="4454525" cy="3340100"/>
          </a:xfrm>
          <a:ln>
            <a:noFill/>
          </a:ln>
        </p:spPr>
      </p:sp>
      <p:sp>
        <p:nvSpPr>
          <p:cNvPr id="3584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45533" y="840845"/>
            <a:ext cx="4618980" cy="184666"/>
          </a:xfrm>
          <a:noFill/>
          <a:ln/>
        </p:spPr>
        <p:txBody>
          <a:bodyPr lIns="0" tIns="0" rIns="0" bIns="0">
            <a:spAutoFit/>
          </a:bodyPr>
          <a:lstStyle/>
          <a:p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887757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1A4B22-3713-4498-8EC5-C21850A88F58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6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6867" name="Rectangle 2"/>
          <p:cNvSpPr>
            <a:spLocks noChangeArrowheads="1"/>
          </p:cNvSpPr>
          <p:nvPr/>
        </p:nvSpPr>
        <p:spPr bwMode="auto">
          <a:xfrm>
            <a:off x="6279827" y="8751055"/>
            <a:ext cx="408404" cy="1384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949325" eaLnBrk="0" hangingPunct="0"/>
            <a:r>
              <a:rPr lang="en-GB" altLang="fr-FR" sz="900">
                <a:solidFill>
                  <a:srgbClr val="000000"/>
                </a:solidFill>
                <a:latin typeface="Arial" charset="0"/>
              </a:rPr>
              <a:t>1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4575738" y="660703"/>
            <a:ext cx="1965148" cy="1231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b">
            <a:spAutoFit/>
          </a:bodyPr>
          <a:lstStyle/>
          <a:p>
            <a:pPr algn="r" defTabSz="949325" eaLnBrk="0" hangingPunct="0"/>
            <a:r>
              <a:rPr lang="en-GB" altLang="fr-FR" sz="800">
                <a:solidFill>
                  <a:srgbClr val="000000"/>
                </a:solidFill>
                <a:latin typeface="Arial" charset="0"/>
              </a:rPr>
              <a:t>SW-GSG01-98-12-09-FL-COLOR</a:t>
            </a:r>
          </a:p>
        </p:txBody>
      </p:sp>
      <p:sp>
        <p:nvSpPr>
          <p:cNvPr id="36869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8088" y="695325"/>
            <a:ext cx="4454525" cy="3340100"/>
          </a:xfrm>
          <a:ln>
            <a:noFill/>
          </a:ln>
        </p:spPr>
      </p:sp>
      <p:sp>
        <p:nvSpPr>
          <p:cNvPr id="36870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45533" y="840845"/>
            <a:ext cx="4618980" cy="184666"/>
          </a:xfrm>
          <a:noFill/>
          <a:ln/>
        </p:spPr>
        <p:txBody>
          <a:bodyPr lIns="0" tIns="0" rIns="0" bIns="0">
            <a:spAutoFit/>
          </a:bodyPr>
          <a:lstStyle/>
          <a:p>
            <a:endParaRPr lang="fr-FR" altLang="fr-FR" smtClean="0"/>
          </a:p>
        </p:txBody>
      </p:sp>
    </p:spTree>
    <p:extLst>
      <p:ext uri="{BB962C8B-B14F-4D97-AF65-F5344CB8AC3E}">
        <p14:creationId xmlns:p14="http://schemas.microsoft.com/office/powerpoint/2010/main" val="1893815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 txBox="1">
            <a:spLocks noGrp="1" noChangeArrowheads="1"/>
          </p:cNvSpPr>
          <p:nvPr/>
        </p:nvSpPr>
        <p:spPr bwMode="auto">
          <a:xfrm>
            <a:off x="3883852" y="8684826"/>
            <a:ext cx="2972547" cy="457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CC225A31-AFFA-46EB-9DA4-6633351A54C5}" type="slidenum">
              <a:rPr lang="en-GB" altLang="fr-FR">
                <a:solidFill>
                  <a:srgbClr val="000000"/>
                </a:solidFill>
              </a:rPr>
              <a:pPr algn="r" eaLnBrk="0" hangingPunct="0"/>
              <a:t>8</a:t>
            </a:fld>
            <a:endParaRPr lang="en-GB" altLang="fr-FR">
              <a:solidFill>
                <a:srgbClr val="000000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3587" cy="3429000"/>
          </a:xfrm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altLang="fr-FR" smtClean="0"/>
          </a:p>
        </p:txBody>
      </p:sp>
    </p:spTree>
    <p:extLst>
      <p:ext uri="{BB962C8B-B14F-4D97-AF65-F5344CB8AC3E}">
        <p14:creationId xmlns:p14="http://schemas.microsoft.com/office/powerpoint/2010/main" val="390827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9A8FA2A-B0B5-4E1C-B513-37F7FA129448}" type="slidenum">
              <a:rPr lang="en-GB" altLang="fr-FR" smtClean="0">
                <a:solidFill>
                  <a:srgbClr val="000000"/>
                </a:solidFill>
                <a:cs typeface="Arial" charset="0"/>
              </a:rPr>
              <a:pPr/>
              <a:t>9</a:t>
            </a:fld>
            <a:endParaRPr lang="en-GB" altLang="fr-FR" smtClean="0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7082" y="4341682"/>
            <a:ext cx="5483837" cy="4116481"/>
          </a:xfrm>
          <a:noFill/>
          <a:ln/>
        </p:spPr>
        <p:txBody>
          <a:bodyPr/>
          <a:lstStyle/>
          <a:p>
            <a:endParaRPr lang="es-ES" altLang="fr-FR" smtClean="0"/>
          </a:p>
        </p:txBody>
      </p:sp>
    </p:spTree>
    <p:extLst>
      <p:ext uri="{BB962C8B-B14F-4D97-AF65-F5344CB8AC3E}">
        <p14:creationId xmlns:p14="http://schemas.microsoft.com/office/powerpoint/2010/main" val="2931125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9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sp>
        <p:nvSpPr>
          <p:cNvPr id="13" name="ZoneTexte 15"/>
          <p:cNvSpPr txBox="1"/>
          <p:nvPr userDrawn="1"/>
        </p:nvSpPr>
        <p:spPr>
          <a:xfrm>
            <a:off x="5781181" y="6167045"/>
            <a:ext cx="3183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200" b="1" dirty="0" smtClean="0"/>
              <a:t>Semaine Nationale de la Qualité – SENAQ 2016</a:t>
            </a:r>
          </a:p>
          <a:p>
            <a:pPr algn="r"/>
            <a:r>
              <a:rPr lang="fr-FR" sz="1200" b="1" dirty="0" smtClean="0"/>
              <a:t>Forum – débat national du 21 au 23 Avril 2016</a:t>
            </a:r>
          </a:p>
          <a:p>
            <a:pPr algn="r"/>
            <a:r>
              <a:rPr lang="fr-FR" sz="1200" b="1" dirty="0" smtClean="0"/>
              <a:t>Maison du Parti de </a:t>
            </a:r>
            <a:r>
              <a:rPr lang="fr-FR" sz="1200" b="1" dirty="0" err="1" smtClean="0"/>
              <a:t>Bonanjo</a:t>
            </a:r>
            <a:r>
              <a:rPr lang="fr-FR" sz="1200" b="1" dirty="0" smtClean="0"/>
              <a:t> à Douala</a:t>
            </a:r>
            <a:r>
              <a:rPr lang="fr-FR" sz="1200" dirty="0" smtClean="0"/>
              <a:t>)</a:t>
            </a:r>
            <a:endParaRPr lang="fr-FR" sz="12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899139" y="381000"/>
            <a:ext cx="6611815" cy="5943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4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5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8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  <p:sp>
        <p:nvSpPr>
          <p:cNvPr id="9" name="ZoneTexte 15"/>
          <p:cNvSpPr txBox="1"/>
          <p:nvPr userDrawn="1"/>
        </p:nvSpPr>
        <p:spPr>
          <a:xfrm>
            <a:off x="5781181" y="6167045"/>
            <a:ext cx="3183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200" b="1" dirty="0" smtClean="0"/>
              <a:t>Semaine Nationale de la Qualité – SENAQ 2016</a:t>
            </a:r>
          </a:p>
          <a:p>
            <a:pPr algn="r"/>
            <a:r>
              <a:rPr lang="fr-FR" sz="1200" b="1" dirty="0" smtClean="0"/>
              <a:t>Forum – débat national du 21 au 23 Avril 2016</a:t>
            </a:r>
          </a:p>
          <a:p>
            <a:pPr algn="r"/>
            <a:r>
              <a:rPr lang="fr-FR" sz="1200" b="1" dirty="0" smtClean="0"/>
              <a:t>Maison du Parti de </a:t>
            </a:r>
            <a:r>
              <a:rPr lang="fr-FR" sz="1200" b="1" dirty="0" err="1" smtClean="0"/>
              <a:t>Bonanjo</a:t>
            </a:r>
            <a:r>
              <a:rPr lang="fr-FR" sz="1200" b="1" dirty="0" smtClean="0"/>
              <a:t> à Douala</a:t>
            </a:r>
            <a:r>
              <a:rPr lang="fr-FR" sz="1200" dirty="0" smtClean="0"/>
              <a:t>)</a:t>
            </a:r>
            <a:endParaRPr lang="fr-FR" sz="1200" dirty="0"/>
          </a:p>
        </p:txBody>
      </p:sp>
      <p:sp>
        <p:nvSpPr>
          <p:cNvPr id="10" name="Rectangle 5"/>
          <p:cNvSpPr>
            <a:spLocks noChangeArrowheads="1"/>
          </p:cNvSpPr>
          <p:nvPr userDrawn="1"/>
        </p:nvSpPr>
        <p:spPr bwMode="auto">
          <a:xfrm>
            <a:off x="323528" y="831304"/>
            <a:ext cx="8352928" cy="533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9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8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9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1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9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10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11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12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4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7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8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0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1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7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9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9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10" name="Image 16"/>
            <p:cNvPicPr/>
            <p:nvPr/>
          </p:nvPicPr>
          <p:blipFill>
            <a:blip r:embed="rId2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 userDrawn="1"/>
        </p:nvSpPr>
        <p:spPr bwMode="auto">
          <a:xfrm>
            <a:off x="323528" y="831304"/>
            <a:ext cx="8352928" cy="5334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fr-FR" dirty="0">
              <a:latin typeface="Calibri" pitchFamily="34" charset="0"/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3934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7A436-B830-49E8-A00A-2A14DEFCFB0D}" type="datetimeFigureOut">
              <a:rPr lang="fr-FR" smtClean="0"/>
              <a:pPr/>
              <a:t>20/04/2016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163CF-59F5-4678-8491-B5F56D5D951E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ZoneTexte 15"/>
          <p:cNvSpPr txBox="1"/>
          <p:nvPr userDrawn="1"/>
        </p:nvSpPr>
        <p:spPr>
          <a:xfrm>
            <a:off x="5781181" y="6167045"/>
            <a:ext cx="31833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200" b="1" dirty="0" smtClean="0"/>
              <a:t>Semaine Nationale de la Qualité – SENAQ 2016</a:t>
            </a:r>
          </a:p>
          <a:p>
            <a:pPr algn="r"/>
            <a:r>
              <a:rPr lang="fr-FR" sz="1200" b="1" dirty="0" smtClean="0"/>
              <a:t>Forum – débat national du 21 au 23 Avril 2016</a:t>
            </a:r>
          </a:p>
          <a:p>
            <a:pPr algn="r"/>
            <a:r>
              <a:rPr lang="fr-FR" sz="1200" b="1" dirty="0" smtClean="0"/>
              <a:t>Maison du Parti de </a:t>
            </a:r>
            <a:r>
              <a:rPr lang="fr-FR" sz="1200" b="1" dirty="0" err="1" smtClean="0"/>
              <a:t>Bonanjo</a:t>
            </a:r>
            <a:r>
              <a:rPr lang="fr-FR" sz="1200" b="1" dirty="0" smtClean="0"/>
              <a:t> à Douala</a:t>
            </a:r>
            <a:r>
              <a:rPr lang="fr-FR" sz="1200" dirty="0" smtClean="0"/>
              <a:t>)</a:t>
            </a:r>
            <a:endParaRPr lang="fr-FR" sz="1200" dirty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-24"/>
            <a:ext cx="9144000" cy="762000"/>
            <a:chOff x="0" y="-24"/>
            <a:chExt cx="9144000" cy="762000"/>
          </a:xfrm>
        </p:grpSpPr>
        <p:sp>
          <p:nvSpPr>
            <p:cNvPr id="9" name="Rectangle 2"/>
            <p:cNvSpPr>
              <a:spLocks noChangeArrowheads="1"/>
            </p:cNvSpPr>
            <p:nvPr/>
          </p:nvSpPr>
          <p:spPr bwMode="auto">
            <a:xfrm>
              <a:off x="0" y="-24"/>
              <a:ext cx="9144000" cy="76200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fr-FR" dirty="0">
                <a:latin typeface="Calibri" pitchFamily="34" charset="0"/>
              </a:endParaRPr>
            </a:p>
          </p:txBody>
        </p:sp>
        <p:pic>
          <p:nvPicPr>
            <p:cNvPr id="10" name="Image 16"/>
            <p:cNvPicPr/>
            <p:nvPr/>
          </p:nvPicPr>
          <p:blipFill>
            <a:blip r:embed="rId15" cstate="print"/>
            <a:srcRect l="10413" t="13492" r="77190" b="69841"/>
            <a:stretch>
              <a:fillRect/>
            </a:stretch>
          </p:blipFill>
          <p:spPr bwMode="auto">
            <a:xfrm>
              <a:off x="8072462" y="57131"/>
              <a:ext cx="714375" cy="657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142844" y="39928"/>
              <a:ext cx="1037392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2" name="Picture 9"/>
            <p:cNvPicPr>
              <a:picLocks noChangeAspect="1" noChangeArrowheads="1"/>
            </p:cNvPicPr>
            <p:nvPr/>
          </p:nvPicPr>
          <p:blipFill>
            <a:blip r:embed="rId17" cstate="print"/>
            <a:srcRect r="-1"/>
            <a:stretch>
              <a:fillRect/>
            </a:stretch>
          </p:blipFill>
          <p:spPr bwMode="auto">
            <a:xfrm>
              <a:off x="2803139" y="52369"/>
              <a:ext cx="840167" cy="661987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  <p:pic>
          <p:nvPicPr>
            <p:cNvPr id="13" name="Picture 8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5572132" y="111366"/>
              <a:ext cx="1002574" cy="602990"/>
            </a:xfrm>
            <a:prstGeom prst="rect">
              <a:avLst/>
            </a:prstGeom>
            <a:noFill/>
            <a:ln w="9525" algn="in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4.png"/><Relationship Id="rId26" Type="http://schemas.openxmlformats.org/officeDocument/2006/relationships/image" Target="../media/image32.jpeg"/><Relationship Id="rId3" Type="http://schemas.openxmlformats.org/officeDocument/2006/relationships/image" Target="../media/image11.png"/><Relationship Id="rId21" Type="http://schemas.openxmlformats.org/officeDocument/2006/relationships/image" Target="../media/image27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3.jpeg"/><Relationship Id="rId25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0.png"/><Relationship Id="rId5" Type="http://schemas.openxmlformats.org/officeDocument/2006/relationships/image" Target="../media/image12.jpe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10" Type="http://schemas.openxmlformats.org/officeDocument/2006/relationships/image" Target="../media/image17.png"/><Relationship Id="rId19" Type="http://schemas.openxmlformats.org/officeDocument/2006/relationships/image" Target="../media/image25.png"/><Relationship Id="rId4" Type="http://schemas.openxmlformats.org/officeDocument/2006/relationships/hyperlink" Target="http://images.google.com/imgres?imgurl=http://www.enchantedlearning.com/africa/kenya/flag/Flagbig.GIF&amp;imgrefurl=http://www.enchantedlearning.com/africa/kenya/flag/&amp;h=215&amp;w=322&amp;sz=4&amp;tbnid=BcQ6M5YGDOumGM:&amp;tbnh=76&amp;tbnw=114&amp;prev=/images?q=kenya+flag&amp;start=3&amp;sa=X&amp;oi=images&amp;ct=image&amp;cd=3" TargetMode="External"/><Relationship Id="rId9" Type="http://schemas.openxmlformats.org/officeDocument/2006/relationships/image" Target="../media/image16.png"/><Relationship Id="rId14" Type="http://schemas.openxmlformats.org/officeDocument/2006/relationships/hyperlink" Target="http://fr.wikipedia.org/wiki/Image:Flag_of_North_Korea.svg" TargetMode="External"/><Relationship Id="rId22" Type="http://schemas.openxmlformats.org/officeDocument/2006/relationships/image" Target="../media/image28.png"/><Relationship Id="rId27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9266" y="2657475"/>
            <a:ext cx="6525357" cy="1519238"/>
          </a:xfrm>
        </p:spPr>
        <p:txBody>
          <a:bodyPr>
            <a:noAutofit/>
          </a:bodyPr>
          <a:lstStyle/>
          <a:p>
            <a:pPr algn="l">
              <a:tabLst>
                <a:tab pos="8788400" algn="l"/>
              </a:tabLst>
            </a:pPr>
            <a:r>
              <a:rPr lang="fr-FR" altLang="fr-FR" sz="3200" dirty="0" smtClean="0">
                <a:solidFill>
                  <a:srgbClr val="000000"/>
                </a:solidFill>
              </a:rPr>
              <a:t>PROGRAMME D’EVALUATION DE LA CONFORMITÉ AVANT EMBARQUEMENT DES MARCHANDISES IMPORTEES EN REPUBLIQUE DU CAMEROUN (</a:t>
            </a:r>
            <a:r>
              <a:rPr lang="fr-FR" altLang="fr-FR" sz="3200" b="1" dirty="0" smtClean="0">
                <a:solidFill>
                  <a:srgbClr val="000000"/>
                </a:solidFill>
              </a:rPr>
              <a:t>PECAE</a:t>
            </a:r>
            <a:r>
              <a:rPr lang="fr-FR" altLang="fr-FR" sz="3200" dirty="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15364" name="AutoShape 5" descr="Résultat de recherche d'images pour &quot;logo anor cameroun&quot;"/>
          <p:cNvSpPr>
            <a:spLocks noChangeAspect="1" noChangeArrowheads="1"/>
          </p:cNvSpPr>
          <p:nvPr/>
        </p:nvSpPr>
        <p:spPr bwMode="auto">
          <a:xfrm>
            <a:off x="120161" y="-144463"/>
            <a:ext cx="281354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15365" name="AutoShape 7" descr="Résultat de recherche d'images pour &quot;logo anor cameroun&quot;"/>
          <p:cNvSpPr>
            <a:spLocks noChangeAspect="1" noChangeArrowheads="1"/>
          </p:cNvSpPr>
          <p:nvPr/>
        </p:nvSpPr>
        <p:spPr bwMode="auto">
          <a:xfrm>
            <a:off x="120161" y="-144463"/>
            <a:ext cx="281354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title"/>
          </p:nvPr>
        </p:nvSpPr>
        <p:spPr>
          <a:xfrm>
            <a:off x="323528" y="1098104"/>
            <a:ext cx="8352928" cy="458688"/>
          </a:xfrm>
        </p:spPr>
        <p:txBody>
          <a:bodyPr>
            <a:normAutofit fontScale="90000"/>
          </a:bodyPr>
          <a:lstStyle/>
          <a:p>
            <a:r>
              <a:rPr lang="fr-FR" altLang="fr-FR" dirty="0" smtClean="0">
                <a:solidFill>
                  <a:srgbClr val="000000"/>
                </a:solidFill>
              </a:rPr>
              <a:t>QU’EST-CE QUE LE PECAE?</a:t>
            </a: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323528" y="1676525"/>
            <a:ext cx="8352928" cy="2328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50000"/>
              </a:spcBef>
              <a:buClr>
                <a:srgbClr val="FF3F00"/>
              </a:buClr>
              <a:defRPr/>
            </a:pPr>
            <a:r>
              <a:rPr lang="fr-FR" sz="1600" dirty="0"/>
              <a:t>Le Programme d’Evaluation de la Conformité Avant Embarquement des marchandises importées en République du Cameroun (PECAE) </a:t>
            </a:r>
            <a:r>
              <a:rPr lang="fr-FR" sz="1600" dirty="0" smtClean="0"/>
              <a:t>consiste </a:t>
            </a:r>
            <a:r>
              <a:rPr lang="fr-FR" sz="1600" dirty="0" smtClean="0"/>
              <a:t>à:</a:t>
            </a:r>
            <a:endParaRPr lang="en-GB" sz="1600" kern="0" dirty="0"/>
          </a:p>
          <a:p>
            <a:pPr marL="285750" indent="-285750" algn="just" eaLnBrk="0" hangingPunct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en-GB" sz="1600" kern="0" dirty="0" err="1" smtClean="0"/>
              <a:t>S’assurer</a:t>
            </a:r>
            <a:r>
              <a:rPr lang="en-GB" sz="1600" kern="0" dirty="0" smtClean="0"/>
              <a:t>  </a:t>
            </a:r>
            <a:r>
              <a:rPr lang="en-GB" sz="1600" kern="0" dirty="0"/>
              <a:t>que </a:t>
            </a:r>
            <a:r>
              <a:rPr lang="fr-FR" sz="1600" b="1" kern="0" dirty="0"/>
              <a:t>les produits spécifiques importés au Cameroun répondent aux exigences</a:t>
            </a:r>
            <a:r>
              <a:rPr lang="fr-FR" sz="1600" kern="0" dirty="0"/>
              <a:t> des Règlementations et Normes Techniques établies par  l’autorité compétente (</a:t>
            </a:r>
            <a:r>
              <a:rPr lang="fr-FR" sz="1600" kern="0" dirty="0" smtClean="0"/>
              <a:t>ANOR)</a:t>
            </a:r>
          </a:p>
          <a:p>
            <a:pPr marL="285750" indent="-285750" algn="just" eaLnBrk="0" hangingPunct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fr-FR" sz="1600" kern="0" dirty="0" smtClean="0"/>
              <a:t>Effectuer </a:t>
            </a:r>
            <a:r>
              <a:rPr lang="fr-FR" sz="1600" kern="0" dirty="0"/>
              <a:t>un contrôle documentaire et / ou inspection physique, selon les cas, de la conformité  des produits à la </a:t>
            </a:r>
            <a:r>
              <a:rPr lang="fr-FR" sz="1600" kern="0" dirty="0" smtClean="0"/>
              <a:t>règlementation</a:t>
            </a:r>
          </a:p>
          <a:p>
            <a:pPr marL="285750" indent="-285750" algn="just" eaLnBrk="0" hangingPunct="0">
              <a:spcBef>
                <a:spcPct val="50000"/>
              </a:spcBef>
              <a:buFont typeface="Arial" panose="020B0604020202020204" pitchFamily="34" charset="0"/>
              <a:buChar char="•"/>
              <a:defRPr/>
            </a:pPr>
            <a:r>
              <a:rPr lang="fr-FR" sz="1600" kern="0" dirty="0" smtClean="0"/>
              <a:t>Auditer </a:t>
            </a:r>
            <a:r>
              <a:rPr lang="fr-FR" sz="1600" kern="0" dirty="0"/>
              <a:t>les processus de </a:t>
            </a:r>
            <a:r>
              <a:rPr lang="fr-FR" sz="1600" kern="0" dirty="0" smtClean="0"/>
              <a:t>production</a:t>
            </a:r>
            <a:endParaRPr lang="en-GB" sz="1600" kern="0" dirty="0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2236177" y="4365104"/>
            <a:ext cx="4866543" cy="639762"/>
          </a:xfrm>
          <a:prstGeom prst="rect">
            <a:avLst/>
          </a:prstGeom>
          <a:solidFill>
            <a:srgbClr val="002060"/>
          </a:solidFill>
          <a:ln w="9525"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002060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/>
            <a:r>
              <a:rPr lang="en-GB" sz="2000" b="1" dirty="0">
                <a:solidFill>
                  <a:schemeClr val="bg1"/>
                </a:solidFill>
                <a:latin typeface="Arial Narrow" pitchFamily="34" charset="0"/>
              </a:rPr>
              <a:t>VÉRIFICATION DE LA CONFORMITÉ</a:t>
            </a: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1466850" y="5229200"/>
            <a:ext cx="1551842" cy="792163"/>
          </a:xfrm>
          <a:prstGeom prst="rect">
            <a:avLst/>
          </a:prstGeom>
          <a:solidFill>
            <a:srgbClr val="FF3F00"/>
          </a:solidFill>
          <a:ln w="9525"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Inspection physique 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avant expédition</a:t>
            </a:r>
            <a:endParaRPr lang="en-US" sz="1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3099289" y="5229200"/>
            <a:ext cx="1551842" cy="792163"/>
          </a:xfrm>
          <a:prstGeom prst="rect">
            <a:avLst/>
          </a:prstGeom>
          <a:solidFill>
            <a:srgbClr val="FF3F00"/>
          </a:solidFill>
          <a:ln w="9525"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Vérification 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documentaire 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de conformité</a:t>
            </a: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4718539" y="5230787"/>
            <a:ext cx="1551843" cy="792162"/>
          </a:xfrm>
          <a:prstGeom prst="rect">
            <a:avLst/>
          </a:prstGeom>
          <a:solidFill>
            <a:srgbClr val="FF3F00"/>
          </a:solidFill>
          <a:ln w="9525"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Echantillonage  et 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tests</a:t>
            </a:r>
          </a:p>
        </p:txBody>
      </p:sp>
      <p:sp>
        <p:nvSpPr>
          <p:cNvPr id="31" name="Rectangle 7"/>
          <p:cNvSpPr>
            <a:spLocks noChangeArrowheads="1"/>
          </p:cNvSpPr>
          <p:nvPr/>
        </p:nvSpPr>
        <p:spPr bwMode="auto">
          <a:xfrm>
            <a:off x="6352442" y="5230787"/>
            <a:ext cx="1747949" cy="792162"/>
          </a:xfrm>
          <a:prstGeom prst="rect">
            <a:avLst/>
          </a:prstGeom>
          <a:solidFill>
            <a:srgbClr val="FF3F00"/>
          </a:solidFill>
          <a:ln w="9525">
            <a:miter lim="800000"/>
            <a:headEnd/>
            <a:tailEnd/>
          </a:ln>
          <a:effectLst>
            <a:outerShdw blurRad="50800" dist="50800" dir="5400000" algn="ctr" rotWithShape="0">
              <a:schemeClr val="bg1"/>
            </a:outerShdw>
          </a:effectLst>
          <a:scene3d>
            <a:camera prst="legacyObliqueTopRight"/>
            <a:lightRig rig="legacyFlat3" dir="b"/>
          </a:scene3d>
          <a:sp3d extrusionH="430200" contourW="12700" prstMaterial="legacyMatte">
            <a:bevelT w="13500" h="13500" prst="angle"/>
            <a:bevelB w="13500" h="13500" prst="angle"/>
            <a:extrusionClr>
              <a:schemeClr val="bg1"/>
            </a:extrusionClr>
            <a:contourClr>
              <a:schemeClr val="bg1"/>
            </a:contour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Evaluation d’usine 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et  / ou</a:t>
            </a:r>
          </a:p>
          <a:p>
            <a:pPr algn="ctr" eaLnBrk="0" hangingPunct="0">
              <a:defRPr/>
            </a:pPr>
            <a:r>
              <a:rPr lang="en-GB" sz="1400" b="1" dirty="0">
                <a:solidFill>
                  <a:schemeClr val="bg1"/>
                </a:solidFill>
                <a:latin typeface="Arial Narrow" pitchFamily="34" charset="0"/>
              </a:rPr>
              <a:t>Plate Forme Logistique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title"/>
          </p:nvPr>
        </p:nvSpPr>
        <p:spPr>
          <a:xfrm>
            <a:off x="323528" y="1098104"/>
            <a:ext cx="8352927" cy="458688"/>
          </a:xfrm>
        </p:spPr>
        <p:txBody>
          <a:bodyPr>
            <a:normAutofit fontScale="90000"/>
          </a:bodyPr>
          <a:lstStyle/>
          <a:p>
            <a:r>
              <a:rPr lang="en-GB" altLang="fr-FR" dirty="0" smtClean="0">
                <a:solidFill>
                  <a:srgbClr val="000000"/>
                </a:solidFill>
              </a:rPr>
              <a:t>OBJECTIFS DU PECAE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idx="1"/>
          </p:nvPr>
        </p:nvSpPr>
        <p:spPr>
          <a:xfrm>
            <a:off x="323528" y="1676401"/>
            <a:ext cx="8352927" cy="4410075"/>
          </a:xfrm>
        </p:spPr>
        <p:txBody>
          <a:bodyPr/>
          <a:lstStyle/>
          <a:p>
            <a:pPr marL="0" indent="0" algn="just">
              <a:lnSpc>
                <a:spcPct val="120000"/>
              </a:lnSpc>
              <a:buClrTx/>
              <a:buFont typeface="Times New Roman" pitchFamily="18" charset="0"/>
              <a:buNone/>
              <a:defRPr/>
            </a:pPr>
            <a:r>
              <a:rPr lang="fr-FR" sz="1600" dirty="0" smtClean="0"/>
              <a:t>Le Programme d’Evaluation de la Conformité Avant Embarquement des marchandises importées en République du Cameroun (PECAE) </a:t>
            </a:r>
            <a:r>
              <a:rPr lang="fr-FR" altLang="fr-FR" sz="1600" dirty="0" smtClean="0">
                <a:solidFill>
                  <a:srgbClr val="000000"/>
                </a:solidFill>
              </a:rPr>
              <a:t>vise les objectifs suivants :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Protéger la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santé</a:t>
            </a:r>
            <a:r>
              <a:rPr lang="fr-FR" altLang="fr-FR" sz="1600" dirty="0" smtClean="0">
                <a:solidFill>
                  <a:srgbClr val="000000"/>
                </a:solidFill>
              </a:rPr>
              <a:t> et la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sécurité</a:t>
            </a:r>
            <a:r>
              <a:rPr lang="fr-FR" altLang="fr-FR" sz="1600" dirty="0" smtClean="0">
                <a:solidFill>
                  <a:srgbClr val="000000"/>
                </a:solidFill>
              </a:rPr>
              <a:t> des consommateurs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Protéger l'environnement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Protéger l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es producteurs</a:t>
            </a:r>
            <a:r>
              <a:rPr lang="fr-FR" altLang="fr-FR" sz="1600" dirty="0" smtClean="0">
                <a:solidFill>
                  <a:srgbClr val="000000"/>
                </a:solidFill>
              </a:rPr>
              <a:t> et les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entreprises locales</a:t>
            </a:r>
            <a:r>
              <a:rPr lang="fr-FR" altLang="fr-FR" sz="1600" dirty="0" smtClean="0">
                <a:solidFill>
                  <a:srgbClr val="000000"/>
                </a:solidFill>
              </a:rPr>
              <a:t> de la concurrence déloyale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Réduire le risque de voir le marché intérieur camerounais devenir un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dépotoir</a:t>
            </a:r>
            <a:r>
              <a:rPr lang="fr-FR" altLang="fr-FR" sz="1600" dirty="0" smtClean="0">
                <a:solidFill>
                  <a:srgbClr val="000000"/>
                </a:solidFill>
              </a:rPr>
              <a:t> pour les produits non conformes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Faciliter le processus de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dédouanement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Surmonter le </a:t>
            </a:r>
            <a:r>
              <a:rPr lang="fr-FR" altLang="fr-FR" sz="1600" u="sng" dirty="0" smtClean="0">
                <a:solidFill>
                  <a:srgbClr val="000000"/>
                </a:solidFill>
              </a:rPr>
              <a:t>risque de rejet des produits</a:t>
            </a:r>
            <a:r>
              <a:rPr lang="fr-FR" altLang="fr-FR" sz="1600" dirty="0" smtClean="0">
                <a:solidFill>
                  <a:srgbClr val="000000"/>
                </a:solidFill>
              </a:rPr>
              <a:t> à leur arrivée au Cameroun</a:t>
            </a:r>
          </a:p>
          <a:p>
            <a:pPr algn="just">
              <a:lnSpc>
                <a:spcPct val="120000"/>
              </a:lnSpc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Améliorer l’offre de service de l’Infrastructure Qualité au Cameroun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24744"/>
            <a:ext cx="8352927" cy="720080"/>
          </a:xfrm>
        </p:spPr>
        <p:txBody>
          <a:bodyPr>
            <a:noAutofit/>
          </a:bodyPr>
          <a:lstStyle/>
          <a:p>
            <a:r>
              <a:rPr lang="fr-FR" altLang="fr-FR" sz="3600" dirty="0" smtClean="0">
                <a:solidFill>
                  <a:srgbClr val="000000"/>
                </a:solidFill>
              </a:rPr>
              <a:t>FONDEMENTS RÉGLEMENTAIRES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827908"/>
            <a:ext cx="8352928" cy="4265388"/>
          </a:xfrm>
        </p:spPr>
        <p:txBody>
          <a:bodyPr>
            <a:normAutofit/>
          </a:bodyPr>
          <a:lstStyle/>
          <a:p>
            <a:pPr algn="just">
              <a:buNone/>
              <a:defRPr/>
            </a:pPr>
            <a:r>
              <a:rPr lang="fr-FR" altLang="fr-FR" sz="1600" u="sng" dirty="0" smtClean="0">
                <a:solidFill>
                  <a:srgbClr val="000000"/>
                </a:solidFill>
              </a:rPr>
              <a:t>CADRE INTERNATIONAL</a:t>
            </a:r>
          </a:p>
          <a:p>
            <a:pPr algn="just"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L’Accord sur les </a:t>
            </a:r>
            <a:r>
              <a:rPr lang="fr-FR" altLang="fr-FR" sz="1600" i="1" dirty="0" smtClean="0">
                <a:solidFill>
                  <a:srgbClr val="000000"/>
                </a:solidFill>
              </a:rPr>
              <a:t>Obstacles Techniques au Commerce (OTC) </a:t>
            </a:r>
            <a:r>
              <a:rPr lang="fr-FR" altLang="fr-FR" sz="1600" dirty="0" smtClean="0">
                <a:solidFill>
                  <a:srgbClr val="000000"/>
                </a:solidFill>
              </a:rPr>
              <a:t>de l’Organisation Mondiale du Commerce (OMC) </a:t>
            </a:r>
            <a:r>
              <a:rPr lang="fr-FR" altLang="fr-FR" sz="1600" i="1" dirty="0" smtClean="0">
                <a:solidFill>
                  <a:srgbClr val="000000"/>
                </a:solidFill>
              </a:rPr>
              <a:t>identifie </a:t>
            </a:r>
            <a:r>
              <a:rPr lang="fr-FR" altLang="fr-FR" sz="1600" dirty="0" smtClean="0">
                <a:solidFill>
                  <a:srgbClr val="000000"/>
                </a:solidFill>
              </a:rPr>
              <a:t>certains objectifs réglementaires</a:t>
            </a:r>
            <a:r>
              <a:rPr lang="fr-FR" altLang="fr-FR" sz="1600" i="1" dirty="0" smtClean="0">
                <a:solidFill>
                  <a:srgbClr val="000000"/>
                </a:solidFill>
              </a:rPr>
              <a:t> </a:t>
            </a:r>
            <a:r>
              <a:rPr lang="fr-FR" altLang="fr-FR" sz="1600" dirty="0" smtClean="0">
                <a:solidFill>
                  <a:srgbClr val="000000"/>
                </a:solidFill>
              </a:rPr>
              <a:t>considérés comme « légitimes » à savoir :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400" dirty="0" smtClean="0">
                <a:solidFill>
                  <a:srgbClr val="FF0000"/>
                </a:solidFill>
                <a:ea typeface="+mn-ea"/>
                <a:cs typeface="+mn-cs"/>
              </a:rPr>
              <a:t>la protection de la vie / santé (humaine, animale et végétale)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400" dirty="0" smtClean="0">
                <a:solidFill>
                  <a:srgbClr val="FF0000"/>
                </a:solidFill>
                <a:ea typeface="+mn-ea"/>
                <a:cs typeface="+mn-cs"/>
              </a:rPr>
              <a:t>la sécurité (humaine),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400" dirty="0" smtClean="0">
                <a:solidFill>
                  <a:srgbClr val="FF0000"/>
                </a:solidFill>
                <a:ea typeface="+mn-ea"/>
                <a:cs typeface="+mn-cs"/>
              </a:rPr>
              <a:t>la protection de la sécurité nationale,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400" dirty="0" smtClean="0">
                <a:solidFill>
                  <a:srgbClr val="FF0000"/>
                </a:solidFill>
                <a:ea typeface="+mn-ea"/>
                <a:cs typeface="+mn-cs"/>
              </a:rPr>
              <a:t>la protection de l'environnement, et</a:t>
            </a:r>
          </a:p>
          <a:p>
            <a:pPr lvl="1" algn="just">
              <a:buClr>
                <a:srgbClr val="002060"/>
              </a:buClr>
              <a:buFont typeface="Wingdings" pitchFamily="2" charset="2"/>
              <a:buChar char="§"/>
              <a:defRPr/>
            </a:pPr>
            <a:r>
              <a:rPr lang="fr-FR" altLang="fr-FR" sz="1400" dirty="0" smtClean="0">
                <a:solidFill>
                  <a:srgbClr val="FF0000"/>
                </a:solidFill>
                <a:ea typeface="+mn-ea"/>
                <a:cs typeface="+mn-cs"/>
              </a:rPr>
              <a:t>la prévention des pratiques commerciales déloyales.</a:t>
            </a:r>
          </a:p>
          <a:p>
            <a:pPr algn="just">
              <a:defRPr/>
            </a:pPr>
            <a:r>
              <a:rPr lang="fr-FR" altLang="fr-FR" sz="1600" dirty="0" smtClean="0">
                <a:solidFill>
                  <a:srgbClr val="000000"/>
                </a:solidFill>
              </a:rPr>
              <a:t>L’article 6 de l’Accord sur les OTC reconnait l'évaluation de la conformité par des organes de l'État. </a:t>
            </a:r>
          </a:p>
          <a:p>
            <a:pPr algn="just">
              <a:defRPr/>
            </a:pPr>
            <a:endParaRPr lang="fr-FR" altLang="fr-FR" sz="1600" dirty="0" smtClean="0">
              <a:solidFill>
                <a:srgbClr val="000000"/>
              </a:solidFill>
            </a:endParaRPr>
          </a:p>
          <a:p>
            <a:pPr algn="just">
              <a:buNone/>
              <a:defRPr/>
            </a:pPr>
            <a:r>
              <a:rPr lang="fr-FR" altLang="fr-FR" sz="1600" u="sng" dirty="0" smtClean="0">
                <a:solidFill>
                  <a:srgbClr val="000000"/>
                </a:solidFill>
              </a:rPr>
              <a:t>CADRE NATIONAL</a:t>
            </a:r>
          </a:p>
          <a:p>
            <a:pPr algn="just">
              <a:defRPr/>
            </a:pPr>
            <a:r>
              <a:rPr lang="fr-FR" sz="1600" dirty="0" smtClean="0"/>
              <a:t>Le décret n° 2015/1875/PM du 1er juillet 2015 instituant le PECAE</a:t>
            </a:r>
            <a:endParaRPr lang="fr-FR" altLang="fr-FR" sz="16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9" name="Picture 29" descr="See original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5517232"/>
            <a:ext cx="797939" cy="576064"/>
          </a:xfrm>
          <a:prstGeom prst="rect">
            <a:avLst/>
          </a:prstGeom>
          <a:noFill/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24744"/>
            <a:ext cx="8352928" cy="576064"/>
          </a:xfrm>
        </p:spPr>
        <p:txBody>
          <a:bodyPr>
            <a:noAutofit/>
          </a:bodyPr>
          <a:lstStyle/>
          <a:p>
            <a:r>
              <a:rPr lang="en-GB" altLang="fr-FR" sz="3600" dirty="0" smtClean="0">
                <a:solidFill>
                  <a:srgbClr val="000000"/>
                </a:solidFill>
              </a:rPr>
              <a:t>ILLUSTRATION DU PROCESSUS PECAE</a:t>
            </a:r>
          </a:p>
        </p:txBody>
      </p:sp>
      <p:grpSp>
        <p:nvGrpSpPr>
          <p:cNvPr id="3" name="Groupe 78"/>
          <p:cNvGrpSpPr>
            <a:grpSpLocks/>
          </p:cNvGrpSpPr>
          <p:nvPr/>
        </p:nvGrpSpPr>
        <p:grpSpPr bwMode="auto">
          <a:xfrm>
            <a:off x="827584" y="2060848"/>
            <a:ext cx="7280031" cy="4049377"/>
            <a:chOff x="1257300" y="2164884"/>
            <a:chExt cx="7886700" cy="4050565"/>
          </a:xfrm>
        </p:grpSpPr>
        <p:sp>
          <p:nvSpPr>
            <p:cNvPr id="20486" name="Text Box 3"/>
            <p:cNvSpPr txBox="1">
              <a:spLocks noChangeArrowheads="1"/>
            </p:cNvSpPr>
            <p:nvPr/>
          </p:nvSpPr>
          <p:spPr bwMode="auto">
            <a:xfrm>
              <a:off x="1413317" y="5334166"/>
              <a:ext cx="1447698" cy="3078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 dirty="0">
                  <a:latin typeface="Arial" charset="0"/>
                </a:rPr>
                <a:t>CAMEROUN</a:t>
              </a:r>
            </a:p>
          </p:txBody>
        </p:sp>
        <p:sp>
          <p:nvSpPr>
            <p:cNvPr id="20487" name="Text Box 4"/>
            <p:cNvSpPr txBox="1">
              <a:spLocks noChangeArrowheads="1"/>
            </p:cNvSpPr>
            <p:nvPr/>
          </p:nvSpPr>
          <p:spPr bwMode="auto">
            <a:xfrm>
              <a:off x="1335309" y="2709277"/>
              <a:ext cx="1667630" cy="523374"/>
            </a:xfrm>
            <a:prstGeom prst="rect">
              <a:avLst/>
            </a:prstGeom>
            <a:solidFill>
              <a:schemeClr val="accent2"/>
            </a:solidFill>
            <a:ln w="9525" algn="ctr">
              <a:noFill/>
              <a:miter lim="800000"/>
              <a:headEnd/>
              <a:tailEnd/>
            </a:ln>
          </p:spPr>
          <p:txBody>
            <a:bodyPr wrap="square"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 dirty="0">
                  <a:solidFill>
                    <a:schemeClr val="bg1"/>
                  </a:solidFill>
                  <a:latin typeface="Arial" charset="0"/>
                </a:rPr>
                <a:t>PAYS D’EXPORTATION</a:t>
              </a:r>
            </a:p>
          </p:txBody>
        </p:sp>
        <p:sp>
          <p:nvSpPr>
            <p:cNvPr id="20488" name="Text Box 5"/>
            <p:cNvSpPr txBox="1">
              <a:spLocks noChangeArrowheads="1"/>
            </p:cNvSpPr>
            <p:nvPr/>
          </p:nvSpPr>
          <p:spPr bwMode="auto">
            <a:xfrm>
              <a:off x="6286145" y="5907582"/>
              <a:ext cx="1066725" cy="3078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 dirty="0">
                  <a:solidFill>
                    <a:srgbClr val="C00000"/>
                  </a:solidFill>
                  <a:latin typeface="+mn-lt"/>
                </a:rPr>
                <a:t>Importateur</a:t>
              </a:r>
            </a:p>
          </p:txBody>
        </p:sp>
        <p:sp>
          <p:nvSpPr>
            <p:cNvPr id="20489" name="Text Box 6"/>
            <p:cNvSpPr txBox="1">
              <a:spLocks noChangeArrowheads="1"/>
            </p:cNvSpPr>
            <p:nvPr/>
          </p:nvSpPr>
          <p:spPr bwMode="auto">
            <a:xfrm>
              <a:off x="7962427" y="2171995"/>
              <a:ext cx="1181573" cy="3078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 dirty="0">
                  <a:solidFill>
                    <a:schemeClr val="accent2"/>
                  </a:solidFill>
                  <a:latin typeface="Arial" charset="0"/>
                </a:rPr>
                <a:t>Exportateur</a:t>
              </a:r>
            </a:p>
          </p:txBody>
        </p:sp>
        <p:sp>
          <p:nvSpPr>
            <p:cNvPr id="20490" name="Text Box 7"/>
            <p:cNvSpPr txBox="1">
              <a:spLocks noChangeArrowheads="1"/>
            </p:cNvSpPr>
            <p:nvPr/>
          </p:nvSpPr>
          <p:spPr bwMode="auto">
            <a:xfrm>
              <a:off x="3771723" y="2164884"/>
              <a:ext cx="1600087" cy="3078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 dirty="0">
                  <a:latin typeface="Arial" charset="0"/>
                </a:rPr>
                <a:t>Agents PECAE</a:t>
              </a:r>
            </a:p>
          </p:txBody>
        </p:sp>
        <p:sp>
          <p:nvSpPr>
            <p:cNvPr id="53" name="AutoShape 9"/>
            <p:cNvSpPr>
              <a:spLocks noChangeArrowheads="1"/>
            </p:cNvSpPr>
            <p:nvPr/>
          </p:nvSpPr>
          <p:spPr bwMode="auto">
            <a:xfrm>
              <a:off x="6167438" y="2526940"/>
              <a:ext cx="1447800" cy="1202090"/>
            </a:xfrm>
            <a:prstGeom prst="flowChartProcess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18000" rIns="18000" anchor="ctr"/>
            <a:lstStyle/>
            <a:p>
              <a:pPr marL="88900" indent="-88900">
                <a:defRPr/>
              </a:pPr>
              <a:r>
                <a:rPr lang="fr-FR" sz="1600" b="1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PECAE</a:t>
              </a:r>
              <a:r>
                <a:rPr lang="fr-FR" sz="1400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:</a:t>
              </a:r>
            </a:p>
            <a:p>
              <a:pPr marL="88900" indent="-88900">
                <a:buFontTx/>
                <a:buChar char="•"/>
                <a:defRPr/>
              </a:pPr>
              <a: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Inspection,</a:t>
              </a:r>
            </a:p>
            <a:p>
              <a:pPr marL="88900" indent="-88900">
                <a:buFontTx/>
                <a:buChar char="•"/>
                <a:defRPr/>
              </a:pPr>
              <a: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Test,</a:t>
              </a:r>
            </a:p>
            <a:p>
              <a:pPr marL="88900" indent="-88900">
                <a:buFontTx/>
                <a:buChar char="•"/>
                <a:defRPr/>
              </a:pPr>
              <a: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Audit,</a:t>
              </a:r>
            </a:p>
            <a:p>
              <a:pPr marL="88900" indent="-88900">
                <a:buFontTx/>
                <a:buChar char="•"/>
                <a:defRPr/>
              </a:pPr>
              <a: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Vérification Documentaire</a:t>
              </a:r>
              <a:b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</a:br>
              <a:r>
                <a:rPr lang="fr-FR" i="1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…</a:t>
              </a:r>
            </a:p>
          </p:txBody>
        </p:sp>
        <p:sp>
          <p:nvSpPr>
            <p:cNvPr id="20492" name="Freeform 10"/>
            <p:cNvSpPr>
              <a:spLocks/>
            </p:cNvSpPr>
            <p:nvPr/>
          </p:nvSpPr>
          <p:spPr bwMode="auto">
            <a:xfrm>
              <a:off x="1257300" y="4570304"/>
              <a:ext cx="7695657" cy="691832"/>
            </a:xfrm>
            <a:custGeom>
              <a:avLst/>
              <a:gdLst>
                <a:gd name="T0" fmla="*/ 0 w 4848"/>
                <a:gd name="T1" fmla="*/ 2147483647 h 488"/>
                <a:gd name="T2" fmla="*/ 2147483647 w 4848"/>
                <a:gd name="T3" fmla="*/ 2147483647 h 488"/>
                <a:gd name="T4" fmla="*/ 2147483647 w 4848"/>
                <a:gd name="T5" fmla="*/ 2147483647 h 488"/>
                <a:gd name="T6" fmla="*/ 0 60000 65536"/>
                <a:gd name="T7" fmla="*/ 0 60000 65536"/>
                <a:gd name="T8" fmla="*/ 0 60000 65536"/>
                <a:gd name="T9" fmla="*/ 0 w 4848"/>
                <a:gd name="T10" fmla="*/ 0 h 488"/>
                <a:gd name="T11" fmla="*/ 4848 w 4848"/>
                <a:gd name="T12" fmla="*/ 488 h 48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48" h="488">
                  <a:moveTo>
                    <a:pt x="0" y="488"/>
                  </a:moveTo>
                  <a:cubicBezTo>
                    <a:pt x="772" y="252"/>
                    <a:pt x="1544" y="16"/>
                    <a:pt x="2352" y="8"/>
                  </a:cubicBezTo>
                  <a:cubicBezTo>
                    <a:pt x="3160" y="0"/>
                    <a:pt x="4004" y="220"/>
                    <a:pt x="4848" y="440"/>
                  </a:cubicBezTo>
                </a:path>
              </a:pathLst>
            </a:custGeom>
            <a:noFill/>
            <a:ln w="34925" cap="flat" cmpd="sng">
              <a:solidFill>
                <a:schemeClr val="accent2"/>
              </a:solidFill>
              <a:prstDash val="lgDash"/>
              <a:round/>
              <a:headEnd/>
              <a:tailEnd/>
            </a:ln>
          </p:spPr>
          <p:txBody>
            <a:bodyPr wrap="none" lIns="18000" rIns="18000" anchor="ctr"/>
            <a:lstStyle/>
            <a:p>
              <a:endParaRPr lang="en-US"/>
            </a:p>
          </p:txBody>
        </p:sp>
        <p:cxnSp>
          <p:nvCxnSpPr>
            <p:cNvPr id="20493" name="AutoShape 11"/>
            <p:cNvCxnSpPr>
              <a:cxnSpLocks noChangeShapeType="1"/>
              <a:stCxn id="20488" idx="1"/>
            </p:cNvCxnSpPr>
            <p:nvPr/>
          </p:nvCxnSpPr>
          <p:spPr bwMode="auto">
            <a:xfrm rot="10800000">
              <a:off x="4990839" y="5989810"/>
              <a:ext cx="1295307" cy="71708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 type="stealth" w="lg" len="lg"/>
            </a:ln>
          </p:spPr>
        </p:cxnSp>
        <p:sp>
          <p:nvSpPr>
            <p:cNvPr id="20494" name="AutoShape 14"/>
            <p:cNvSpPr>
              <a:spLocks noChangeArrowheads="1"/>
            </p:cNvSpPr>
            <p:nvPr/>
          </p:nvSpPr>
          <p:spPr bwMode="auto">
            <a:xfrm>
              <a:off x="4228891" y="2573178"/>
              <a:ext cx="685752" cy="204147"/>
            </a:xfrm>
            <a:prstGeom prst="flowChartAlternateProcess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18000" tIns="0" rIns="18000" bIns="0" anchor="ctr"/>
            <a:lstStyle/>
            <a:p>
              <a:pPr algn="ctr"/>
              <a:r>
                <a:rPr lang="fr-FR" sz="4800" b="1" dirty="0">
                  <a:solidFill>
                    <a:srgbClr val="33CC33"/>
                  </a:solidFill>
                  <a:sym typeface="Wingdings" pitchFamily="2" charset="2"/>
                </a:rPr>
                <a:t></a:t>
              </a:r>
            </a:p>
          </p:txBody>
        </p:sp>
        <p:sp>
          <p:nvSpPr>
            <p:cNvPr id="20498" name="AutoShape 15"/>
            <p:cNvSpPr>
              <a:spLocks noChangeArrowheads="1"/>
            </p:cNvSpPr>
            <p:nvPr/>
          </p:nvSpPr>
          <p:spPr bwMode="auto">
            <a:xfrm>
              <a:off x="3314700" y="4138726"/>
              <a:ext cx="914400" cy="544672"/>
            </a:xfrm>
            <a:prstGeom prst="flowChartDocument">
              <a:avLst/>
            </a:prstGeom>
            <a:solidFill>
              <a:srgbClr val="FFCC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fr-FR" b="1" dirty="0">
                  <a:solidFill>
                    <a:schemeClr val="tx1"/>
                  </a:solidFill>
                  <a:cs typeface="Arial" pitchFamily="34" charset="0"/>
                </a:rPr>
                <a:t>C</a:t>
              </a:r>
              <a:r>
                <a:rPr lang="fr-FR" sz="1200" b="1" dirty="0">
                  <a:solidFill>
                    <a:schemeClr val="tx1"/>
                  </a:solidFill>
                  <a:cs typeface="Arial" pitchFamily="34" charset="0"/>
                </a:rPr>
                <a:t>ertificat</a:t>
              </a:r>
            </a:p>
          </p:txBody>
        </p:sp>
        <p:sp>
          <p:nvSpPr>
            <p:cNvPr id="20496" name="Text Box 16"/>
            <p:cNvSpPr txBox="1">
              <a:spLocks noChangeArrowheads="1"/>
            </p:cNvSpPr>
            <p:nvPr/>
          </p:nvSpPr>
          <p:spPr bwMode="auto">
            <a:xfrm>
              <a:off x="4320997" y="4628721"/>
              <a:ext cx="1152005" cy="2616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100" i="1" dirty="0">
                  <a:latin typeface="Arial" charset="0"/>
                </a:rPr>
                <a:t>Dédouanement</a:t>
              </a:r>
            </a:p>
          </p:txBody>
        </p:sp>
        <p:cxnSp>
          <p:nvCxnSpPr>
            <p:cNvPr id="20497" name="AutoShape 17"/>
            <p:cNvCxnSpPr>
              <a:cxnSpLocks noChangeShapeType="1"/>
              <a:endCxn id="20496" idx="1"/>
            </p:cNvCxnSpPr>
            <p:nvPr/>
          </p:nvCxnSpPr>
          <p:spPr bwMode="auto">
            <a:xfrm>
              <a:off x="3444178" y="4687665"/>
              <a:ext cx="876819" cy="71899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</p:spPr>
        </p:cxnSp>
        <p:grpSp>
          <p:nvGrpSpPr>
            <p:cNvPr id="4" name="Group 18"/>
            <p:cNvGrpSpPr>
              <a:grpSpLocks/>
            </p:cNvGrpSpPr>
            <p:nvPr/>
          </p:nvGrpSpPr>
          <p:grpSpPr bwMode="auto">
            <a:xfrm>
              <a:off x="5400008" y="3965349"/>
              <a:ext cx="1066725" cy="1399259"/>
              <a:chOff x="2834" y="2230"/>
              <a:chExt cx="672" cy="987"/>
            </a:xfrm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p:grpSpPr>
          <p:sp>
            <p:nvSpPr>
              <p:cNvPr id="20505" name="AutoShape 19"/>
              <p:cNvSpPr>
                <a:spLocks noChangeArrowheads="1"/>
              </p:cNvSpPr>
              <p:nvPr/>
            </p:nvSpPr>
            <p:spPr bwMode="auto">
              <a:xfrm rot="5881952">
                <a:off x="2676" y="2388"/>
                <a:ext cx="987" cy="672"/>
              </a:xfrm>
              <a:prstGeom prst="notchedRightArrow">
                <a:avLst>
                  <a:gd name="adj1" fmla="val 50000"/>
                  <a:gd name="adj2" fmla="val 32143"/>
                </a:avLst>
              </a:prstGeom>
              <a:solidFill>
                <a:schemeClr val="bg1"/>
              </a:solidFill>
              <a:ln w="25400" algn="ctr">
                <a:solidFill>
                  <a:schemeClr val="accent2"/>
                </a:solidFill>
                <a:miter lim="800000"/>
                <a:headEnd/>
                <a:tailEnd/>
              </a:ln>
            </p:spPr>
            <p:txBody>
              <a:bodyPr wrap="none" lIns="18000" rIns="18000" anchor="ctr"/>
              <a:lstStyle/>
              <a:p>
                <a:pPr algn="ctr">
                  <a:defRPr/>
                </a:pPr>
                <a:endParaRPr lang="fr-FR" sz="1400"/>
              </a:p>
            </p:txBody>
          </p:sp>
          <p:sp>
            <p:nvSpPr>
              <p:cNvPr id="20506" name="Text Box 20"/>
              <p:cNvSpPr txBox="1">
                <a:spLocks noChangeArrowheads="1"/>
              </p:cNvSpPr>
              <p:nvPr/>
            </p:nvSpPr>
            <p:spPr bwMode="auto">
              <a:xfrm rot="16521349">
                <a:off x="2708" y="2526"/>
                <a:ext cx="881" cy="36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18000" tIns="82800" rIns="18000">
                <a:spAutoFit/>
              </a:bodyPr>
              <a:lstStyle/>
              <a:p>
                <a:pPr algn="ctr">
                  <a:spcBef>
                    <a:spcPct val="50000"/>
                  </a:spcBef>
                  <a:defRPr/>
                </a:pPr>
                <a:r>
                  <a:rPr lang="en-US" sz="1200" b="1" dirty="0" err="1">
                    <a:latin typeface="Arial" charset="0"/>
                  </a:rPr>
                  <a:t>Marchandises</a:t>
                </a:r>
                <a:r>
                  <a:rPr lang="en-US" sz="1400" b="1" dirty="0">
                    <a:latin typeface="Arial" charset="0"/>
                  </a:rPr>
                  <a:t> </a:t>
                </a:r>
                <a:r>
                  <a:rPr lang="en-US" sz="1200" b="1" dirty="0" err="1">
                    <a:latin typeface="Arial" charset="0"/>
                  </a:rPr>
                  <a:t>conformes</a:t>
                </a:r>
                <a:endParaRPr lang="en-US" sz="1200" b="1" dirty="0">
                  <a:latin typeface="Arial" charset="0"/>
                </a:endParaRPr>
              </a:p>
            </p:txBody>
          </p:sp>
        </p:grpSp>
        <p:cxnSp>
          <p:nvCxnSpPr>
            <p:cNvPr id="20499" name="AutoShape 21"/>
            <p:cNvCxnSpPr>
              <a:cxnSpLocks noChangeShapeType="1"/>
              <a:stCxn id="20494" idx="2"/>
              <a:endCxn id="20498" idx="0"/>
            </p:cNvCxnSpPr>
            <p:nvPr/>
          </p:nvCxnSpPr>
          <p:spPr bwMode="auto">
            <a:xfrm rot="5400000">
              <a:off x="3491254" y="3057794"/>
              <a:ext cx="1360981" cy="800044"/>
            </a:xfrm>
            <a:prstGeom prst="curvedConnector3">
              <a:avLst>
                <a:gd name="adj1" fmla="val 50000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 type="stealth" w="lg" len="lg"/>
            </a:ln>
          </p:spPr>
        </p:cxnSp>
        <p:cxnSp>
          <p:nvCxnSpPr>
            <p:cNvPr id="20500" name="AutoShape 22"/>
            <p:cNvCxnSpPr>
              <a:cxnSpLocks noChangeShapeType="1"/>
              <a:stCxn id="20489" idx="0"/>
              <a:endCxn id="20490" idx="0"/>
            </p:cNvCxnSpPr>
            <p:nvPr/>
          </p:nvCxnSpPr>
          <p:spPr bwMode="auto">
            <a:xfrm rot="16200000" flipV="1">
              <a:off x="6558935" y="177717"/>
              <a:ext cx="7111" cy="3981447"/>
            </a:xfrm>
            <a:prstGeom prst="curvedConnector3">
              <a:avLst>
                <a:gd name="adj1" fmla="val 3315642"/>
              </a:avLst>
            </a:prstGeom>
            <a:noFill/>
            <a:ln w="12700">
              <a:solidFill>
                <a:schemeClr val="tx1"/>
              </a:solidFill>
              <a:prstDash val="sysDash"/>
              <a:round/>
              <a:headEnd/>
              <a:tailEnd type="stealth" w="lg" len="lg"/>
            </a:ln>
          </p:spPr>
        </p:cxnSp>
        <p:sp>
          <p:nvSpPr>
            <p:cNvPr id="20501" name="Text Box 7"/>
            <p:cNvSpPr txBox="1">
              <a:spLocks noChangeArrowheads="1"/>
            </p:cNvSpPr>
            <p:nvPr/>
          </p:nvSpPr>
          <p:spPr bwMode="auto">
            <a:xfrm>
              <a:off x="3446466" y="5872097"/>
              <a:ext cx="1600087" cy="3078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fr-FR" sz="1400" b="1">
                  <a:latin typeface="Arial" charset="0"/>
                </a:rPr>
                <a:t>Agents PECAE</a:t>
              </a:r>
            </a:p>
          </p:txBody>
        </p:sp>
        <p:cxnSp>
          <p:nvCxnSpPr>
            <p:cNvPr id="20502" name="Connecteur en arc 42"/>
            <p:cNvCxnSpPr>
              <a:cxnSpLocks noChangeShapeType="1"/>
              <a:stCxn id="20490" idx="1"/>
              <a:endCxn id="20501" idx="1"/>
            </p:cNvCxnSpPr>
            <p:nvPr/>
          </p:nvCxnSpPr>
          <p:spPr bwMode="auto">
            <a:xfrm rot="10800000" flipV="1">
              <a:off x="3446467" y="2318818"/>
              <a:ext cx="325257" cy="3707213"/>
            </a:xfrm>
            <a:prstGeom prst="curvedConnector3">
              <a:avLst>
                <a:gd name="adj1" fmla="val 176140"/>
              </a:avLst>
            </a:prstGeom>
            <a:noFill/>
            <a:ln w="12700" algn="ctr">
              <a:solidFill>
                <a:schemeClr val="tx1"/>
              </a:solidFill>
              <a:prstDash val="sysDash"/>
              <a:round/>
              <a:headEnd type="arrow" w="med" len="med"/>
              <a:tailEnd type="arrow" w="med" len="med"/>
            </a:ln>
          </p:spPr>
        </p:cxnSp>
        <p:cxnSp>
          <p:nvCxnSpPr>
            <p:cNvPr id="20503" name="Forme 70"/>
            <p:cNvCxnSpPr>
              <a:cxnSpLocks noChangeShapeType="1"/>
              <a:stCxn id="20490" idx="3"/>
              <a:endCxn id="20489" idx="1"/>
            </p:cNvCxnSpPr>
            <p:nvPr/>
          </p:nvCxnSpPr>
          <p:spPr bwMode="auto">
            <a:xfrm>
              <a:off x="5371810" y="2318818"/>
              <a:ext cx="2590617" cy="7111"/>
            </a:xfrm>
            <a:prstGeom prst="curvedConnector3">
              <a:avLst>
                <a:gd name="adj1" fmla="val 50000"/>
              </a:avLst>
            </a:prstGeom>
            <a:noFill/>
            <a:ln w="12700" algn="ctr">
              <a:solidFill>
                <a:schemeClr val="tx1"/>
              </a:solidFill>
              <a:prstDash val="sysDash"/>
              <a:round/>
              <a:headEnd type="arrow" w="med" len="med"/>
              <a:tailEnd type="arrow" w="med" len="med"/>
            </a:ln>
          </p:spPr>
        </p:cxnSp>
      </p:grpSp>
      <p:sp>
        <p:nvSpPr>
          <p:cNvPr id="2" name="AutoShape 25" descr="Image result for flag cameroon"/>
          <p:cNvSpPr>
            <a:spLocks noChangeAspect="1" noChangeArrowheads="1"/>
          </p:cNvSpPr>
          <p:nvPr/>
        </p:nvSpPr>
        <p:spPr bwMode="auto">
          <a:xfrm>
            <a:off x="120161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507" name="AutoShape 27" descr="Image result for flag cameroon"/>
          <p:cNvSpPr>
            <a:spLocks noChangeAspect="1" noChangeArrowheads="1"/>
          </p:cNvSpPr>
          <p:nvPr/>
        </p:nvSpPr>
        <p:spPr bwMode="auto">
          <a:xfrm>
            <a:off x="120161" y="-144463"/>
            <a:ext cx="281354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12" name="Picture 32" descr="C:\Users\linda_tang\AppData\Local\Microsoft\Windows\Temporary Internet Files\Content.IE5\1OOI34VY\564px-Airport_Customs.svg[1]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717032"/>
            <a:ext cx="729027" cy="672152"/>
          </a:xfrm>
          <a:prstGeom prst="rect">
            <a:avLst/>
          </a:prstGeom>
          <a:noFill/>
        </p:spPr>
      </p:pic>
      <p:pic>
        <p:nvPicPr>
          <p:cNvPr id="20513" name="Picture 33" descr="C:\Users\linda_tang\AppData\Local\Microsoft\Windows\Temporary Internet Files\Content.IE5\NNZ4GI26\shutterstock_230398096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420888"/>
            <a:ext cx="1141861" cy="82632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196752"/>
            <a:ext cx="8352927" cy="864096"/>
          </a:xfrm>
        </p:spPr>
        <p:txBody>
          <a:bodyPr>
            <a:noAutofit/>
          </a:bodyPr>
          <a:lstStyle/>
          <a:p>
            <a:r>
              <a:rPr lang="en-GB" altLang="fr-FR" sz="3600" dirty="0" smtClean="0">
                <a:solidFill>
                  <a:srgbClr val="000000"/>
                </a:solidFill>
              </a:rPr>
              <a:t>METHODES </a:t>
            </a:r>
            <a:r>
              <a:rPr lang="en-GB" altLang="fr-FR" sz="3600" smtClean="0">
                <a:solidFill>
                  <a:srgbClr val="000000"/>
                </a:solidFill>
              </a:rPr>
              <a:t>DE </a:t>
            </a:r>
            <a:r>
              <a:rPr lang="en-GB" altLang="fr-FR" sz="3600" smtClean="0">
                <a:solidFill>
                  <a:srgbClr val="000000"/>
                </a:solidFill>
              </a:rPr>
              <a:t>VERIFICATION </a:t>
            </a:r>
            <a:r>
              <a:rPr lang="en-GB" altLang="fr-FR" sz="3600" dirty="0" smtClean="0">
                <a:solidFill>
                  <a:srgbClr val="000000"/>
                </a:solidFill>
              </a:rPr>
              <a:t>DANS LE CADRE DU PECAE</a:t>
            </a:r>
          </a:p>
        </p:txBody>
      </p:sp>
      <p:sp>
        <p:nvSpPr>
          <p:cNvPr id="28" name="Rectangle 2"/>
          <p:cNvSpPr txBox="1">
            <a:spLocks noChangeArrowheads="1"/>
          </p:cNvSpPr>
          <p:nvPr/>
        </p:nvSpPr>
        <p:spPr bwMode="auto">
          <a:xfrm>
            <a:off x="323529" y="2165475"/>
            <a:ext cx="8344222" cy="38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lnSpc>
                <a:spcPct val="120000"/>
              </a:lnSpc>
              <a:spcBef>
                <a:spcPct val="50000"/>
              </a:spcBef>
              <a:defRPr/>
            </a:pPr>
            <a:r>
              <a:rPr lang="fr-FR" sz="1600" kern="0" dirty="0">
                <a:latin typeface="+mn-lt"/>
                <a:cs typeface="+mn-cs"/>
              </a:rPr>
              <a:t>Trois méthodes de vérification seront utilisées dans le cadre du PECAE:</a:t>
            </a:r>
          </a:p>
          <a:p>
            <a:pPr marL="342900" indent="-342900" algn="just" eaLnBrk="0" hangingPunct="0">
              <a:lnSpc>
                <a:spcPct val="120000"/>
              </a:lnSpc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n"/>
              <a:defRPr/>
            </a:pPr>
            <a:r>
              <a:rPr lang="fr-FR" altLang="fr-FR" sz="1600" b="1" kern="0" dirty="0" smtClean="0">
                <a:solidFill>
                  <a:srgbClr val="000000"/>
                </a:solidFill>
                <a:latin typeface="+mn-lt"/>
                <a:cs typeface="+mn-cs"/>
              </a:rPr>
              <a:t>La </a:t>
            </a:r>
            <a:r>
              <a:rPr lang="fr-FR" altLang="fr-FR" sz="1600" b="1" kern="0" dirty="0">
                <a:solidFill>
                  <a:srgbClr val="000000"/>
                </a:solidFill>
                <a:latin typeface="+mn-lt"/>
                <a:cs typeface="+mn-cs"/>
              </a:rPr>
              <a:t>Méthode de vérification A </a:t>
            </a:r>
            <a:r>
              <a:rPr lang="fr-FR" altLang="fr-FR" sz="1600" kern="0" dirty="0">
                <a:solidFill>
                  <a:srgbClr val="000000"/>
                </a:solidFill>
                <a:latin typeface="+mn-lt"/>
                <a:cs typeface="+mn-cs"/>
              </a:rPr>
              <a:t>(applicable aux fournisseurs irréguliers): l’inspection physique et les tests en laboratoires sont systématiques pour chaque envoi et chaque catégorie de produit</a:t>
            </a:r>
          </a:p>
          <a:p>
            <a:pPr marL="342900" indent="-342900" algn="just" eaLnBrk="0" hangingPunct="0">
              <a:lnSpc>
                <a:spcPct val="120000"/>
              </a:lnSpc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n"/>
              <a:defRPr/>
            </a:pPr>
            <a:r>
              <a:rPr lang="fr-FR" altLang="fr-FR" sz="1600" b="1" kern="0" dirty="0">
                <a:solidFill>
                  <a:srgbClr val="000000"/>
                </a:solidFill>
                <a:latin typeface="+mn-lt"/>
                <a:cs typeface="+mn-cs"/>
              </a:rPr>
              <a:t>La Méthode de vérification B </a:t>
            </a:r>
            <a:r>
              <a:rPr lang="fr-FR" altLang="fr-FR" sz="1600" kern="0" dirty="0">
                <a:solidFill>
                  <a:srgbClr val="000000"/>
                </a:solidFill>
                <a:latin typeface="+mn-lt"/>
                <a:cs typeface="+mn-cs"/>
              </a:rPr>
              <a:t>(applicable aux fournisseurs réguliers avec produits enregistrés): procédure facilitée et allégée car les cargaisons des Produits enregistrés ne sont pas systématiquement soumises à toutes les interventions.</a:t>
            </a:r>
          </a:p>
          <a:p>
            <a:pPr marL="342900" indent="-342900" algn="just" eaLnBrk="0" hangingPunct="0">
              <a:lnSpc>
                <a:spcPct val="120000"/>
              </a:lnSpc>
              <a:spcBef>
                <a:spcPct val="50000"/>
              </a:spcBef>
              <a:buClr>
                <a:srgbClr val="002060"/>
              </a:buClr>
              <a:buFont typeface="Wingdings" pitchFamily="2" charset="2"/>
              <a:buChar char="n"/>
              <a:defRPr/>
            </a:pPr>
            <a:r>
              <a:rPr lang="fr-FR" altLang="fr-FR" sz="1600" b="1" kern="0" dirty="0">
                <a:solidFill>
                  <a:srgbClr val="000000"/>
                </a:solidFill>
                <a:latin typeface="+mn-lt"/>
                <a:cs typeface="+mn-cs"/>
              </a:rPr>
              <a:t>La Méthode de vérification C </a:t>
            </a:r>
            <a:r>
              <a:rPr lang="fr-FR" altLang="fr-FR" sz="1600" kern="0" dirty="0">
                <a:solidFill>
                  <a:srgbClr val="000000"/>
                </a:solidFill>
                <a:latin typeface="+mn-lt"/>
                <a:cs typeface="+mn-cs"/>
              </a:rPr>
              <a:t>(applicables aux produits sous licence): consiste à faire des tests sur les types de produits, une évaluation de l’usine de fabrication et une surveillance à travers des audits des processus de fabrication, et des tests sur des échantillons prélevés dans l’usine ou une cargaison donnée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403244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08720"/>
            <a:ext cx="8363272" cy="720080"/>
          </a:xfrm>
          <a:noFill/>
        </p:spPr>
        <p:txBody>
          <a:bodyPr>
            <a:normAutofit fontScale="90000"/>
          </a:bodyPr>
          <a:lstStyle/>
          <a:p>
            <a:r>
              <a:rPr lang="en-GB" altLang="fr-FR" dirty="0" smtClean="0">
                <a:solidFill>
                  <a:srgbClr val="000000"/>
                </a:solidFill>
              </a:rPr>
              <a:t>LE CERTIFICAT DE CONFORMITÉ (</a:t>
            </a:r>
            <a:r>
              <a:rPr lang="en-GB" altLang="fr-FR" dirty="0" err="1" smtClean="0">
                <a:solidFill>
                  <a:srgbClr val="000000"/>
                </a:solidFill>
              </a:rPr>
              <a:t>CdC</a:t>
            </a:r>
            <a:r>
              <a:rPr lang="en-GB" altLang="fr-FR" dirty="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5604" name="Rectangle 6"/>
          <p:cNvSpPr>
            <a:spLocks noChangeArrowheads="1"/>
          </p:cNvSpPr>
          <p:nvPr/>
        </p:nvSpPr>
        <p:spPr bwMode="auto">
          <a:xfrm>
            <a:off x="-5615244" y="7731145"/>
            <a:ext cx="20374488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justLow" eaLnBrk="0" hangingPunct="0"/>
            <a:r>
              <a:rPr lang="en-GB" altLang="fr-FR" sz="800" b="1" dirty="0">
                <a:solidFill>
                  <a:srgbClr val="000000"/>
                </a:solidFill>
                <a:cs typeface="Times New Roman" pitchFamily="18" charset="0"/>
              </a:rPr>
              <a:t>Bureau </a:t>
            </a:r>
            <a:r>
              <a:rPr lang="en-GB" altLang="fr-FR" sz="800" b="1" dirty="0" err="1">
                <a:solidFill>
                  <a:srgbClr val="000000"/>
                </a:solidFill>
                <a:cs typeface="Times New Roman" pitchFamily="18" charset="0"/>
              </a:rPr>
              <a:t>émetteur</a:t>
            </a:r>
            <a:r>
              <a:rPr lang="en-GB" altLang="fr-FR" sz="800" b="1" dirty="0">
                <a:solidFill>
                  <a:srgbClr val="000000"/>
                </a:solidFill>
                <a:cs typeface="Times New Roman" pitchFamily="18" charset="0"/>
              </a:rPr>
              <a:t> :</a:t>
            </a:r>
          </a:p>
          <a:p>
            <a:pPr algn="justLow" eaLnBrk="0" hangingPunct="0"/>
            <a:r>
              <a:rPr lang="en-GB" altLang="fr-FR" sz="800" b="1" dirty="0">
                <a:solidFill>
                  <a:srgbClr val="000000"/>
                </a:solidFill>
                <a:cs typeface="Times New Roman" pitchFamily="18" charset="0"/>
              </a:rPr>
              <a:t>Signature : </a:t>
            </a:r>
          </a:p>
          <a:p>
            <a:pPr algn="justLow" eaLnBrk="0" hangingPunct="0"/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certificat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est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délivré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sous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l'autorité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et pour le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compte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l'Agence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normalisation et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métrologie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Mongolie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et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est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également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soumis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aux Conditions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générales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applicables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aux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systèmes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,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produits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et services de certification de SGS, 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disponibles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sur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www.sgs.com/general_conditions_for_certification_services.htm</a:t>
            </a:r>
          </a:p>
          <a:p>
            <a:pPr algn="justLow" eaLnBrk="0" hangingPunct="0"/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document ne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décharge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pas les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exportateurs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leurs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obligations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contractuelles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en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matière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qualité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et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quantité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marchandises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visées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dans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le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présent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document. Il ne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décharge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pas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l'exportateur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ou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l'importateur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d'exercer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tous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leurs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droits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et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ni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décharger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tous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leurs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engagements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dans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le cadre du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contrat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vente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. Des dispositions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contraires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n'engagent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pas SGS.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document ne fait pas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preuve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d'expédition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. Les douanes de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Mongolie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peuvent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rejeter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le lot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visé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par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cette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CoC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s'il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est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jugé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non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conforme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lors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de la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vérification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 au point </a:t>
            </a:r>
            <a:r>
              <a:rPr lang="en-GB" altLang="fr-FR" sz="700" dirty="0" err="1">
                <a:solidFill>
                  <a:srgbClr val="000000"/>
                </a:solidFill>
                <a:cs typeface="Times New Roman" pitchFamily="18" charset="0"/>
              </a:rPr>
              <a:t>d'entrée</a:t>
            </a:r>
            <a:r>
              <a:rPr lang="en-GB" altLang="fr-FR" sz="700" dirty="0">
                <a:solidFill>
                  <a:srgbClr val="000000"/>
                </a:solidFill>
                <a:cs typeface="Times New Roman" pitchFamily="18" charset="0"/>
              </a:rPr>
              <a:t>.</a:t>
            </a:r>
          </a:p>
        </p:txBody>
      </p:sp>
      <p:sp>
        <p:nvSpPr>
          <p:cNvPr id="25605" name="Content Placeholder 5"/>
          <p:cNvSpPr>
            <a:spLocks noGrp="1"/>
          </p:cNvSpPr>
          <p:nvPr>
            <p:ph idx="1"/>
          </p:nvPr>
        </p:nvSpPr>
        <p:spPr>
          <a:xfrm>
            <a:off x="4427984" y="1700809"/>
            <a:ext cx="4248472" cy="374441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35000"/>
              </a:lnSpc>
              <a:spcBef>
                <a:spcPct val="100000"/>
              </a:spcBef>
              <a:buClr>
                <a:srgbClr val="002060"/>
              </a:buClr>
              <a:buFont typeface="Wingdings" pitchFamily="2" charset="2"/>
              <a:buChar char="§"/>
            </a:pPr>
            <a:r>
              <a:rPr lang="en-GB" altLang="fr-FR" sz="1600" dirty="0" err="1" smtClean="0">
                <a:solidFill>
                  <a:srgbClr val="000000"/>
                </a:solidFill>
              </a:rPr>
              <a:t>Délivré</a:t>
            </a:r>
            <a:r>
              <a:rPr lang="en-GB" altLang="fr-FR" sz="1600" dirty="0" smtClean="0">
                <a:solidFill>
                  <a:srgbClr val="000000"/>
                </a:solidFill>
              </a:rPr>
              <a:t> par les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deux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sociétés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d'inspection</a:t>
            </a:r>
            <a:r>
              <a:rPr lang="en-GB" altLang="fr-FR" sz="1600" dirty="0" smtClean="0">
                <a:solidFill>
                  <a:srgbClr val="000000"/>
                </a:solidFill>
              </a:rPr>
              <a:t> et de Certification (SGS / INTERTEK)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retenues</a:t>
            </a:r>
            <a:r>
              <a:rPr lang="en-GB" altLang="fr-FR" sz="1600" dirty="0" smtClean="0">
                <a:solidFill>
                  <a:srgbClr val="000000"/>
                </a:solidFill>
              </a:rPr>
              <a:t> par le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Gouvernement</a:t>
            </a:r>
            <a:endParaRPr lang="en-GB" altLang="fr-FR" sz="1600" dirty="0" smtClean="0">
              <a:solidFill>
                <a:srgbClr val="000000"/>
              </a:solidFill>
            </a:endParaRPr>
          </a:p>
          <a:p>
            <a:pPr>
              <a:lnSpc>
                <a:spcPct val="135000"/>
              </a:lnSpc>
              <a:spcBef>
                <a:spcPct val="100000"/>
              </a:spcBef>
              <a:buClr>
                <a:srgbClr val="002060"/>
              </a:buClr>
              <a:buFont typeface="Wingdings" pitchFamily="2" charset="2"/>
              <a:buChar char="§"/>
            </a:pPr>
            <a:r>
              <a:rPr lang="en-GB" altLang="fr-FR" sz="1600" dirty="0" err="1" smtClean="0">
                <a:solidFill>
                  <a:srgbClr val="000000"/>
                </a:solidFill>
              </a:rPr>
              <a:t>Accompagne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systématiquement</a:t>
            </a:r>
            <a:r>
              <a:rPr lang="en-GB" altLang="fr-FR" sz="1600" dirty="0" smtClean="0">
                <a:solidFill>
                  <a:srgbClr val="000000"/>
                </a:solidFill>
              </a:rPr>
              <a:t> 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chaque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 envoi</a:t>
            </a:r>
            <a:r>
              <a:rPr lang="en-GB" altLang="fr-FR" sz="1600" dirty="0" smtClean="0">
                <a:solidFill>
                  <a:srgbClr val="000000"/>
                </a:solidFill>
              </a:rPr>
              <a:t> de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produits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soumis</a:t>
            </a:r>
            <a:r>
              <a:rPr lang="en-GB" altLang="fr-FR" sz="1600" dirty="0" smtClean="0">
                <a:solidFill>
                  <a:srgbClr val="000000"/>
                </a:solidFill>
              </a:rPr>
              <a:t> au PECAE</a:t>
            </a:r>
          </a:p>
          <a:p>
            <a:pPr>
              <a:lnSpc>
                <a:spcPct val="135000"/>
              </a:lnSpc>
              <a:spcBef>
                <a:spcPct val="100000"/>
              </a:spcBef>
              <a:buClr>
                <a:srgbClr val="002060"/>
              </a:buClr>
              <a:buFont typeface="Wingdings" pitchFamily="2" charset="2"/>
              <a:buChar char="§"/>
            </a:pPr>
            <a:r>
              <a:rPr lang="en-GB" altLang="fr-FR" sz="1600" dirty="0" err="1" smtClean="0">
                <a:solidFill>
                  <a:srgbClr val="000000"/>
                </a:solidFill>
              </a:rPr>
              <a:t>Exigible</a:t>
            </a:r>
            <a:r>
              <a:rPr lang="en-GB" altLang="fr-FR" sz="1600" dirty="0" smtClean="0">
                <a:solidFill>
                  <a:srgbClr val="000000"/>
                </a:solidFill>
              </a:rPr>
              <a:t> et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obligatoire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lors</a:t>
            </a:r>
            <a:r>
              <a:rPr lang="en-GB" altLang="fr-FR" sz="1600" dirty="0" smtClean="0">
                <a:solidFill>
                  <a:srgbClr val="000000"/>
                </a:solidFill>
              </a:rPr>
              <a:t> du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dédouanement</a:t>
            </a:r>
            <a:r>
              <a:rPr lang="en-GB" altLang="fr-FR" sz="1600" dirty="0" smtClean="0">
                <a:solidFill>
                  <a:srgbClr val="000000"/>
                </a:solidFill>
              </a:rPr>
              <a:t> des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marchandises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pour confirmer la conformité</a:t>
            </a:r>
            <a:r>
              <a:rPr lang="en-GB" altLang="fr-FR" sz="1600" dirty="0" smtClean="0">
                <a:solidFill>
                  <a:srgbClr val="000000"/>
                </a:solidFill>
              </a:rPr>
              <a:t> de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chaque</a:t>
            </a:r>
            <a:r>
              <a:rPr lang="en-GB" altLang="fr-FR" sz="1600" dirty="0" smtClean="0">
                <a:solidFill>
                  <a:srgbClr val="000000"/>
                </a:solidFill>
              </a:rPr>
              <a:t> envoi aux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réglementations</a:t>
            </a:r>
            <a:r>
              <a:rPr lang="en-GB" altLang="fr-FR" sz="1600" dirty="0" smtClean="0">
                <a:solidFill>
                  <a:srgbClr val="000000"/>
                </a:solidFill>
              </a:rPr>
              <a:t> techniques et aux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normes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</a:p>
          <a:p>
            <a:pPr>
              <a:lnSpc>
                <a:spcPct val="135000"/>
              </a:lnSpc>
              <a:spcBef>
                <a:spcPct val="100000"/>
              </a:spcBef>
              <a:buClr>
                <a:srgbClr val="002060"/>
              </a:buClr>
              <a:buFont typeface="Wingdings" pitchFamily="2" charset="2"/>
              <a:buChar char="§"/>
            </a:pPr>
            <a:r>
              <a:rPr lang="en-GB" altLang="fr-FR" sz="1600" dirty="0" err="1" smtClean="0">
                <a:solidFill>
                  <a:srgbClr val="000000"/>
                </a:solidFill>
              </a:rPr>
              <a:t>Imprimé</a:t>
            </a:r>
            <a:r>
              <a:rPr lang="en-GB" altLang="fr-FR" sz="1600" dirty="0" smtClean="0">
                <a:solidFill>
                  <a:srgbClr val="000000"/>
                </a:solidFill>
              </a:rPr>
              <a:t> </a:t>
            </a:r>
            <a:r>
              <a:rPr lang="en-GB" altLang="fr-FR" sz="1600" dirty="0" err="1" smtClean="0">
                <a:solidFill>
                  <a:srgbClr val="000000"/>
                </a:solidFill>
              </a:rPr>
              <a:t>sur</a:t>
            </a:r>
            <a:r>
              <a:rPr lang="en-GB" altLang="fr-FR" sz="1600" dirty="0" smtClean="0">
                <a:solidFill>
                  <a:srgbClr val="000000"/>
                </a:solidFill>
              </a:rPr>
              <a:t> un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papier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 de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sécurité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infalsifiable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 et /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ou</a:t>
            </a:r>
            <a:r>
              <a:rPr lang="en-GB" altLang="fr-FR" sz="1600" u="sng" dirty="0" smtClean="0">
                <a:solidFill>
                  <a:srgbClr val="000000"/>
                </a:solidFill>
              </a:rPr>
              <a:t> </a:t>
            </a:r>
            <a:r>
              <a:rPr lang="en-GB" altLang="fr-FR" sz="1600" u="sng" dirty="0" err="1" smtClean="0">
                <a:solidFill>
                  <a:srgbClr val="000000"/>
                </a:solidFill>
              </a:rPr>
              <a:t>électroniquement</a:t>
            </a:r>
            <a:endParaRPr lang="en-GB" altLang="fr-FR" sz="1600" u="sng" dirty="0" smtClean="0">
              <a:solidFill>
                <a:srgbClr val="000000"/>
              </a:solidFill>
            </a:endParaRPr>
          </a:p>
          <a:p>
            <a:pPr algn="just"/>
            <a:endParaRPr lang="en-US" sz="1400" dirty="0" smtClean="0"/>
          </a:p>
        </p:txBody>
      </p:sp>
      <p:pic>
        <p:nvPicPr>
          <p:cNvPr id="25608" name="Picture 5" descr="250051307@23052010-06E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5589240"/>
            <a:ext cx="2448272" cy="551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itle 40"/>
          <p:cNvSpPr>
            <a:spLocks noGrp="1"/>
          </p:cNvSpPr>
          <p:nvPr>
            <p:ph type="title"/>
          </p:nvPr>
        </p:nvSpPr>
        <p:spPr>
          <a:xfrm>
            <a:off x="323528" y="984821"/>
            <a:ext cx="8352927" cy="499963"/>
          </a:xfrm>
        </p:spPr>
        <p:txBody>
          <a:bodyPr>
            <a:normAutofit/>
          </a:bodyPr>
          <a:lstStyle/>
          <a:p>
            <a:r>
              <a:rPr lang="fr-CH" sz="2400" dirty="0" smtClean="0"/>
              <a:t>PAYS A TRAVERS LE MONDE AYANT ADOPTE LE PROGRAMME</a:t>
            </a:r>
            <a:endParaRPr lang="en-US" sz="2400" dirty="0" smtClean="0"/>
          </a:p>
        </p:txBody>
      </p:sp>
      <p:sp>
        <p:nvSpPr>
          <p:cNvPr id="27653" name="AutoShape 41" descr="Résultat de recherche d'images pour &quot;drapeau rwanda&quot;"/>
          <p:cNvSpPr>
            <a:spLocks noChangeAspect="1" noChangeArrowheads="1"/>
          </p:cNvSpPr>
          <p:nvPr/>
        </p:nvSpPr>
        <p:spPr bwMode="auto">
          <a:xfrm>
            <a:off x="35169" y="-90488"/>
            <a:ext cx="1186962" cy="857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sp>
        <p:nvSpPr>
          <p:cNvPr id="27654" name="Rectangle 41"/>
          <p:cNvSpPr>
            <a:spLocks noChangeArrowheads="1"/>
          </p:cNvSpPr>
          <p:nvPr/>
        </p:nvSpPr>
        <p:spPr bwMode="auto">
          <a:xfrm>
            <a:off x="1241181" y="3223667"/>
            <a:ext cx="1277815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Argentine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1999)</a:t>
            </a:r>
          </a:p>
        </p:txBody>
      </p:sp>
      <p:pic>
        <p:nvPicPr>
          <p:cNvPr id="27655" name="Picture 42" descr="Argentina Flag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912" y="3233192"/>
            <a:ext cx="797169" cy="6238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656" name="Picture 44" descr="http://www.enchantedlearning.com/africa/kenya/flag/">
            <a:hlinkClick r:id="rId4"/>
          </p:cNvPr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97016" y="2379117"/>
            <a:ext cx="811823" cy="6429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57" name="Rectangle 45"/>
          <p:cNvSpPr>
            <a:spLocks noChangeArrowheads="1"/>
          </p:cNvSpPr>
          <p:nvPr/>
        </p:nvSpPr>
        <p:spPr bwMode="auto">
          <a:xfrm>
            <a:off x="3326423" y="2388642"/>
            <a:ext cx="1296866" cy="60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Kenya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2005)</a:t>
            </a:r>
          </a:p>
        </p:txBody>
      </p:sp>
      <p:pic>
        <p:nvPicPr>
          <p:cNvPr id="27658" name="Picture 47" descr="Nigeria Flag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0204" y="4773067"/>
            <a:ext cx="803031" cy="635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59" name="Rectangle 48"/>
          <p:cNvSpPr>
            <a:spLocks noChangeArrowheads="1"/>
          </p:cNvSpPr>
          <p:nvPr/>
        </p:nvSpPr>
        <p:spPr bwMode="auto">
          <a:xfrm>
            <a:off x="3344008" y="4788942"/>
            <a:ext cx="10917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Nigeria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2006)</a:t>
            </a:r>
          </a:p>
        </p:txBody>
      </p:sp>
      <p:pic>
        <p:nvPicPr>
          <p:cNvPr id="27660" name="Picture 50" descr="Colombia Flag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5913" y="4020593"/>
            <a:ext cx="786911" cy="619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61" name="Rectangle 51"/>
          <p:cNvSpPr>
            <a:spLocks noChangeArrowheads="1"/>
          </p:cNvSpPr>
          <p:nvPr/>
        </p:nvSpPr>
        <p:spPr bwMode="auto">
          <a:xfrm>
            <a:off x="1232389" y="4020592"/>
            <a:ext cx="1160585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Colombie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1999)</a:t>
            </a:r>
          </a:p>
        </p:txBody>
      </p:sp>
      <p:pic>
        <p:nvPicPr>
          <p:cNvPr id="27662" name="Picture 53" descr="Iran Flag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585" y="4782592"/>
            <a:ext cx="798635" cy="6048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63" name="Rectangle 54"/>
          <p:cNvSpPr>
            <a:spLocks noChangeArrowheads="1"/>
          </p:cNvSpPr>
          <p:nvPr/>
        </p:nvSpPr>
        <p:spPr bwMode="auto">
          <a:xfrm>
            <a:off x="1219200" y="4785768"/>
            <a:ext cx="1148862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Iran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2001)</a:t>
            </a:r>
          </a:p>
        </p:txBody>
      </p:sp>
      <p:pic>
        <p:nvPicPr>
          <p:cNvPr id="27664" name="Picture 56" descr="Kuwait Flag"/>
          <p:cNvPicPr preferRelativeResize="0"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23392" y="4009480"/>
            <a:ext cx="797169" cy="6477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65" name="Rectangle 57"/>
          <p:cNvSpPr>
            <a:spLocks noChangeArrowheads="1"/>
          </p:cNvSpPr>
          <p:nvPr/>
        </p:nvSpPr>
        <p:spPr bwMode="auto">
          <a:xfrm>
            <a:off x="3352800" y="4023767"/>
            <a:ext cx="1207477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Koweït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2005)</a:t>
            </a:r>
          </a:p>
        </p:txBody>
      </p:sp>
      <p:pic>
        <p:nvPicPr>
          <p:cNvPr id="27666" name="Picture 59" descr="Saudi Arabia Flag"/>
          <p:cNvPicPr preferRelativeResize="0"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6043" y="1575842"/>
            <a:ext cx="803031" cy="6429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67" name="Rectangle 60"/>
          <p:cNvSpPr>
            <a:spLocks noChangeArrowheads="1"/>
          </p:cNvSpPr>
          <p:nvPr/>
        </p:nvSpPr>
        <p:spPr bwMode="auto">
          <a:xfrm>
            <a:off x="5547947" y="1628231"/>
            <a:ext cx="1104900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Arabie</a:t>
            </a:r>
            <a:r>
              <a:rPr lang="en-GB" altLang="fr-FR" sz="1100" b="1" dirty="0">
                <a:latin typeface="Arial" charset="0"/>
              </a:rPr>
              <a:t> </a:t>
            </a:r>
            <a:r>
              <a:rPr lang="en-GB" altLang="fr-FR" sz="1100" b="1" dirty="0" err="1">
                <a:latin typeface="Arial" charset="0"/>
              </a:rPr>
              <a:t>Saoudite</a:t>
            </a:r>
            <a:endParaRPr lang="en-GB" altLang="fr-FR" sz="1100" b="1" dirty="0">
              <a:latin typeface="Arial" charset="0"/>
            </a:endParaRP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2006)</a:t>
            </a:r>
          </a:p>
        </p:txBody>
      </p:sp>
      <p:pic>
        <p:nvPicPr>
          <p:cNvPr id="27668" name="Picture 62"/>
          <p:cNvPicPr preferRelativeResize="0"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5912" y="2382293"/>
            <a:ext cx="800100" cy="6651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69" name="Rectangle 63"/>
          <p:cNvSpPr>
            <a:spLocks noChangeArrowheads="1"/>
          </p:cNvSpPr>
          <p:nvPr/>
        </p:nvSpPr>
        <p:spPr bwMode="auto">
          <a:xfrm>
            <a:off x="1241181" y="2383880"/>
            <a:ext cx="1129811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Ouzbékistan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1995)</a:t>
            </a:r>
          </a:p>
        </p:txBody>
      </p:sp>
      <p:pic>
        <p:nvPicPr>
          <p:cNvPr id="27670" name="Picture 65" descr="Russia Flag"/>
          <p:cNvPicPr preferRelativeResize="0"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5913" y="1588542"/>
            <a:ext cx="798634" cy="65563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5362" name="Rectangle 66"/>
          <p:cNvSpPr>
            <a:spLocks noChangeArrowheads="1"/>
          </p:cNvSpPr>
          <p:nvPr/>
        </p:nvSpPr>
        <p:spPr bwMode="auto">
          <a:xfrm>
            <a:off x="1232389" y="1602830"/>
            <a:ext cx="1271954" cy="671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altLang="fr-FR" sz="1100" b="1" dirty="0" err="1">
                <a:latin typeface="Arial" charset="0"/>
              </a:rPr>
              <a:t>Russie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  <a:defRPr/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1993)</a:t>
            </a:r>
          </a:p>
        </p:txBody>
      </p:sp>
      <p:pic>
        <p:nvPicPr>
          <p:cNvPr id="27672" name="Picture 68" descr="Indonesia"/>
          <p:cNvPicPr preferRelativeResize="0"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486759" y="1583780"/>
            <a:ext cx="800100" cy="60801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73" name="Rectangle 69"/>
          <p:cNvSpPr>
            <a:spLocks noChangeArrowheads="1"/>
          </p:cNvSpPr>
          <p:nvPr/>
        </p:nvSpPr>
        <p:spPr bwMode="auto">
          <a:xfrm>
            <a:off x="3327889" y="1640930"/>
            <a:ext cx="1106365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Indonésie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2002)</a:t>
            </a:r>
          </a:p>
        </p:txBody>
      </p:sp>
      <p:pic>
        <p:nvPicPr>
          <p:cNvPr id="27674" name="Picture 71" descr="Drapeau de la Corée du Nord">
            <a:hlinkClick r:id="rId14" tooltip="Drapeau de la Corée du Nord"/>
          </p:cNvPr>
          <p:cNvPicPr preferRelativeResize="0">
            <a:picLocks noChangeAspect="1" noChangeArrowheads="1"/>
          </p:cNvPicPr>
          <p:nvPr/>
        </p:nvPicPr>
        <p:blipFill>
          <a:blip r:embed="rId15" cstate="print"/>
          <a:srcRect l="5063"/>
          <a:stretch>
            <a:fillRect/>
          </a:stretch>
        </p:blipFill>
        <p:spPr bwMode="auto">
          <a:xfrm>
            <a:off x="2495550" y="3215730"/>
            <a:ext cx="813288" cy="6397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75" name="Rectangle 72"/>
          <p:cNvSpPr>
            <a:spLocks noChangeArrowheads="1"/>
          </p:cNvSpPr>
          <p:nvPr/>
        </p:nvSpPr>
        <p:spPr bwMode="auto">
          <a:xfrm>
            <a:off x="3329354" y="3218905"/>
            <a:ext cx="129393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Corée</a:t>
            </a:r>
            <a:r>
              <a:rPr lang="en-GB" altLang="fr-FR" sz="1100" b="1" dirty="0">
                <a:latin typeface="Arial" charset="0"/>
              </a:rPr>
              <a:t> du Nord</a:t>
            </a:r>
          </a:p>
          <a:p>
            <a:pPr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2005)</a:t>
            </a:r>
          </a:p>
        </p:txBody>
      </p:sp>
      <p:sp>
        <p:nvSpPr>
          <p:cNvPr id="27676" name="Rectangle 75"/>
          <p:cNvSpPr>
            <a:spLocks noChangeArrowheads="1"/>
          </p:cNvSpPr>
          <p:nvPr/>
        </p:nvSpPr>
        <p:spPr bwMode="auto">
          <a:xfrm>
            <a:off x="5473213" y="2394992"/>
            <a:ext cx="1140069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Algérie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2009)</a:t>
            </a:r>
          </a:p>
        </p:txBody>
      </p:sp>
      <p:pic>
        <p:nvPicPr>
          <p:cNvPr id="27677" name="Picture 78" descr="Uganda Fla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673112" y="3220493"/>
            <a:ext cx="816219" cy="619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78" name="Rectangle 79"/>
          <p:cNvSpPr>
            <a:spLocks noChangeArrowheads="1"/>
          </p:cNvSpPr>
          <p:nvPr/>
        </p:nvSpPr>
        <p:spPr bwMode="auto">
          <a:xfrm>
            <a:off x="5506916" y="3223667"/>
            <a:ext cx="109464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Ouganda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2010)</a:t>
            </a:r>
          </a:p>
        </p:txBody>
      </p:sp>
      <p:pic>
        <p:nvPicPr>
          <p:cNvPr id="27679" name="Picture 84" descr="ANd9GcQul2RN9wne1aedYsSxf28jxhoGl8i--U_VQ3tCn7_0GRugB8pnuw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76043" y="4781005"/>
            <a:ext cx="817685" cy="6143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80" name="Rectangle 85"/>
          <p:cNvSpPr>
            <a:spLocks noChangeArrowheads="1"/>
          </p:cNvSpPr>
          <p:nvPr/>
        </p:nvSpPr>
        <p:spPr bwMode="auto">
          <a:xfrm>
            <a:off x="5506916" y="4785768"/>
            <a:ext cx="1182566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Tanzanie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2012)</a:t>
            </a:r>
          </a:p>
        </p:txBody>
      </p:sp>
      <p:pic>
        <p:nvPicPr>
          <p:cNvPr id="27681" name="Picture 88"/>
          <p:cNvPicPr>
            <a:picLocks noChangeAspect="1" noChangeArrowheads="1"/>
          </p:cNvPicPr>
          <p:nvPr/>
        </p:nvPicPr>
        <p:blipFill>
          <a:blip r:embed="rId18" cstate="print"/>
          <a:srcRect l="2109" t="1289" r="1758" b="1546"/>
          <a:stretch>
            <a:fillRect/>
          </a:stretch>
        </p:blipFill>
        <p:spPr bwMode="auto">
          <a:xfrm>
            <a:off x="6771543" y="1577430"/>
            <a:ext cx="819150" cy="6143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82" name="92 CuadroTexto"/>
          <p:cNvSpPr txBox="1">
            <a:spLocks noChangeArrowheads="1"/>
          </p:cNvSpPr>
          <p:nvPr/>
        </p:nvSpPr>
        <p:spPr bwMode="auto">
          <a:xfrm>
            <a:off x="7607304" y="1556792"/>
            <a:ext cx="114116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Kurdistan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2012)</a:t>
            </a:r>
          </a:p>
        </p:txBody>
      </p:sp>
      <p:pic>
        <p:nvPicPr>
          <p:cNvPr id="27683" name="Picture 92" descr="Image of National Fla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670181" y="2375942"/>
            <a:ext cx="797169" cy="6477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684" name="Picture 115" descr="e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75938" y="2375943"/>
            <a:ext cx="804497" cy="6572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85" name="Rectangle 57"/>
          <p:cNvSpPr>
            <a:spLocks noChangeArrowheads="1"/>
          </p:cNvSpPr>
          <p:nvPr/>
        </p:nvSpPr>
        <p:spPr bwMode="auto">
          <a:xfrm>
            <a:off x="7610728" y="2387055"/>
            <a:ext cx="1143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Égypte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2012)</a:t>
            </a:r>
          </a:p>
        </p:txBody>
      </p:sp>
      <p:pic>
        <p:nvPicPr>
          <p:cNvPr id="27686" name="Picture 120" descr="botswana-fla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674577" y="4014243"/>
            <a:ext cx="816220" cy="619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27687" name="Picture 122" descr="ethiopian-flag-eprdf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771543" y="3214142"/>
            <a:ext cx="808892" cy="6111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7688" name="Rectangle 57"/>
          <p:cNvSpPr>
            <a:spLocks noChangeArrowheads="1"/>
          </p:cNvSpPr>
          <p:nvPr/>
        </p:nvSpPr>
        <p:spPr bwMode="auto">
          <a:xfrm>
            <a:off x="7604878" y="3226842"/>
            <a:ext cx="1143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err="1">
                <a:latin typeface="Arial" charset="0"/>
              </a:rPr>
              <a:t>Éthiopie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2013)</a:t>
            </a:r>
          </a:p>
        </p:txBody>
      </p:sp>
      <p:sp>
        <p:nvSpPr>
          <p:cNvPr id="27689" name="Rectangle 57"/>
          <p:cNvSpPr>
            <a:spLocks noChangeArrowheads="1"/>
          </p:cNvSpPr>
          <p:nvPr/>
        </p:nvSpPr>
        <p:spPr bwMode="auto">
          <a:xfrm>
            <a:off x="5502520" y="4028530"/>
            <a:ext cx="1186962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Botswana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2011)</a:t>
            </a:r>
          </a:p>
        </p:txBody>
      </p:sp>
      <p:pic>
        <p:nvPicPr>
          <p:cNvPr id="27690" name="Image 39" descr="Drapeau du Niger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790592" y="4804818"/>
            <a:ext cx="855785" cy="62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1" name="Rectangle 57"/>
          <p:cNvSpPr>
            <a:spLocks noChangeArrowheads="1"/>
          </p:cNvSpPr>
          <p:nvPr/>
        </p:nvSpPr>
        <p:spPr bwMode="auto">
          <a:xfrm>
            <a:off x="7657620" y="4791376"/>
            <a:ext cx="1143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Niger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2015)</a:t>
            </a:r>
          </a:p>
        </p:txBody>
      </p:sp>
      <p:pic>
        <p:nvPicPr>
          <p:cNvPr id="27692" name="Picture 42" descr="C:\Users\bessiommoise_yakan\Desktop\drapeau-rwanda-100150-cm.jpg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6777405" y="3890418"/>
            <a:ext cx="832338" cy="88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3" name="Rectangle 57"/>
          <p:cNvSpPr>
            <a:spLocks noChangeArrowheads="1"/>
          </p:cNvSpPr>
          <p:nvPr/>
        </p:nvSpPr>
        <p:spPr bwMode="auto">
          <a:xfrm>
            <a:off x="7614890" y="4034880"/>
            <a:ext cx="11430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Rwanda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2014)</a:t>
            </a:r>
          </a:p>
        </p:txBody>
      </p:sp>
      <p:sp>
        <p:nvSpPr>
          <p:cNvPr id="27694" name="AutoShape 46" descr="Résultat de recherche d'images pour &quot;Drapeau Gabon&quot;"/>
          <p:cNvSpPr>
            <a:spLocks noChangeAspect="1" noChangeArrowheads="1"/>
          </p:cNvSpPr>
          <p:nvPr/>
        </p:nvSpPr>
        <p:spPr bwMode="auto">
          <a:xfrm>
            <a:off x="120161" y="-144463"/>
            <a:ext cx="281354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fr-FR"/>
          </a:p>
        </p:txBody>
      </p:sp>
      <p:pic>
        <p:nvPicPr>
          <p:cNvPr id="27695" name="Image 48" descr="http://www.drapeauxdespays.fr/data/flags/ultra/ga.png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04446" y="5589043"/>
            <a:ext cx="817685" cy="52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6" name="Rectangle 54"/>
          <p:cNvSpPr>
            <a:spLocks noChangeArrowheads="1"/>
          </p:cNvSpPr>
          <p:nvPr/>
        </p:nvSpPr>
        <p:spPr bwMode="auto">
          <a:xfrm>
            <a:off x="1221808" y="5538243"/>
            <a:ext cx="1148862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Gabon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2015</a:t>
            </a:r>
          </a:p>
        </p:txBody>
      </p:sp>
      <p:pic>
        <p:nvPicPr>
          <p:cNvPr id="27697" name="Image 51" descr="http://www.drapeaux-du-monde.fr/drapeaux-du-monde/3000/drapeau-ghana.jpg"/>
          <p:cNvPicPr>
            <a:picLocks noChangeAspect="1"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2510204" y="5563643"/>
            <a:ext cx="837660" cy="529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8" name="Rectangle 54"/>
          <p:cNvSpPr>
            <a:spLocks noChangeArrowheads="1"/>
          </p:cNvSpPr>
          <p:nvPr/>
        </p:nvSpPr>
        <p:spPr bwMode="auto">
          <a:xfrm>
            <a:off x="3347864" y="5568406"/>
            <a:ext cx="1121019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Ghana</a:t>
            </a: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>
                <a:latin typeface="Arial" charset="0"/>
              </a:rPr>
              <a:t>(</a:t>
            </a:r>
            <a:r>
              <a:rPr lang="en-GB" altLang="fr-FR" sz="1100" b="1" dirty="0" err="1">
                <a:latin typeface="Arial" charset="0"/>
              </a:rPr>
              <a:t>Depuis</a:t>
            </a:r>
            <a:r>
              <a:rPr lang="en-GB" altLang="fr-FR" sz="1100" b="1" dirty="0">
                <a:latin typeface="Arial" charset="0"/>
              </a:rPr>
              <a:t> 2015</a:t>
            </a:r>
          </a:p>
        </p:txBody>
      </p:sp>
      <p:pic>
        <p:nvPicPr>
          <p:cNvPr id="4098" name="Picture 2" descr="https://upload.wikimedia.org/wikipedia/commons/thumb/4/4f/Flag_of_Cameroon.svg/langfr-225px-Flag_of_Cameroon.svg.png"/>
          <p:cNvPicPr>
            <a:picLocks noChangeAspect="1" noChangeArrowheads="1"/>
          </p:cNvPicPr>
          <p:nvPr/>
        </p:nvPicPr>
        <p:blipFill>
          <a:blip r:embed="rId27" cstate="print"/>
          <a:srcRect/>
          <a:stretch>
            <a:fillRect/>
          </a:stretch>
        </p:blipFill>
        <p:spPr bwMode="auto">
          <a:xfrm>
            <a:off x="4716016" y="5517232"/>
            <a:ext cx="792087" cy="576064"/>
          </a:xfrm>
          <a:prstGeom prst="rect">
            <a:avLst/>
          </a:prstGeom>
          <a:noFill/>
        </p:spPr>
      </p:pic>
      <p:sp>
        <p:nvSpPr>
          <p:cNvPr id="50" name="Rectangle 85"/>
          <p:cNvSpPr>
            <a:spLocks noChangeArrowheads="1"/>
          </p:cNvSpPr>
          <p:nvPr/>
        </p:nvSpPr>
        <p:spPr bwMode="auto">
          <a:xfrm>
            <a:off x="5580112" y="5517232"/>
            <a:ext cx="1008112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GB" altLang="fr-FR" sz="1100" b="1" dirty="0" smtClean="0">
                <a:latin typeface="Arial" charset="0"/>
              </a:rPr>
              <a:t>Cameroun</a:t>
            </a:r>
            <a:endParaRPr lang="en-GB" altLang="fr-FR" sz="1100" b="1" dirty="0">
              <a:latin typeface="Arial" charset="0"/>
            </a:endParaRPr>
          </a:p>
          <a:p>
            <a:pPr marL="342900" indent="-342900" eaLnBrk="0" hangingPunct="0">
              <a:lnSpc>
                <a:spcPct val="60000"/>
              </a:lnSpc>
              <a:spcBef>
                <a:spcPct val="50000"/>
              </a:spcBef>
            </a:pPr>
            <a:r>
              <a:rPr lang="en-GB" altLang="fr-FR" sz="1100" b="1" dirty="0" smtClean="0">
                <a:latin typeface="Arial" charset="0"/>
              </a:rPr>
              <a:t>2016</a:t>
            </a:r>
            <a:endParaRPr lang="en-GB" altLang="fr-FR" sz="1100" b="1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467544" y="4653136"/>
            <a:ext cx="7171592" cy="9848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2332038" algn="l"/>
              </a:tabLst>
            </a:pPr>
            <a:r>
              <a:rPr lang="en-GB" altLang="fr-FR" sz="1600" b="1" dirty="0" err="1">
                <a:solidFill>
                  <a:srgbClr val="000000"/>
                </a:solidFill>
                <a:latin typeface="Arial" charset="0"/>
              </a:rPr>
              <a:t>Moïse</a:t>
            </a:r>
            <a:r>
              <a:rPr lang="en-GB" altLang="fr-FR" sz="1600" b="1" dirty="0">
                <a:solidFill>
                  <a:srgbClr val="000000"/>
                </a:solidFill>
                <a:latin typeface="Arial" charset="0"/>
              </a:rPr>
              <a:t> YAKAN A BESSIOM</a:t>
            </a:r>
          </a:p>
          <a:p>
            <a:pPr eaLnBrk="0" hangingPunct="0">
              <a:tabLst>
                <a:tab pos="2332038" algn="l"/>
              </a:tabLst>
            </a:pPr>
            <a:r>
              <a:rPr lang="en-GB" altLang="fr-FR" sz="1400" dirty="0" smtClean="0">
                <a:solidFill>
                  <a:srgbClr val="000000"/>
                </a:solidFill>
                <a:latin typeface="Arial" charset="0"/>
              </a:rPr>
              <a:t>Expert International en Programmes d’Evaluation de la Conformité</a:t>
            </a:r>
            <a:endParaRPr lang="en-GB" altLang="fr-FR" sz="1400" dirty="0">
              <a:solidFill>
                <a:srgbClr val="000000"/>
              </a:solidFill>
              <a:latin typeface="Arial" charset="0"/>
            </a:endParaRPr>
          </a:p>
          <a:p>
            <a:pPr eaLnBrk="0" hangingPunct="0">
              <a:tabLst>
                <a:tab pos="2332038" algn="l"/>
              </a:tabLst>
            </a:pPr>
            <a:endParaRPr lang="en-GB" altLang="fr-FR" sz="1400" b="1" dirty="0" smtClean="0">
              <a:solidFill>
                <a:srgbClr val="FF3300"/>
              </a:solidFill>
              <a:latin typeface="Arial" charset="0"/>
            </a:endParaRPr>
          </a:p>
          <a:p>
            <a:pPr eaLnBrk="0" hangingPunct="0">
              <a:tabLst>
                <a:tab pos="2332038" algn="l"/>
              </a:tabLst>
            </a:pPr>
            <a:r>
              <a:rPr lang="en-GB" altLang="fr-FR" sz="1400" b="1" dirty="0" smtClean="0">
                <a:solidFill>
                  <a:srgbClr val="FF3300"/>
                </a:solidFill>
                <a:latin typeface="Arial" charset="0"/>
              </a:rPr>
              <a:t>Téléphone</a:t>
            </a:r>
            <a:r>
              <a:rPr lang="en-GB" altLang="fr-FR" sz="1400" b="1" dirty="0">
                <a:solidFill>
                  <a:srgbClr val="FF3300"/>
                </a:solidFill>
                <a:latin typeface="Arial" charset="0"/>
              </a:rPr>
              <a:t> : </a:t>
            </a:r>
            <a:r>
              <a:rPr lang="en-GB" altLang="fr-FR" sz="1400" dirty="0">
                <a:solidFill>
                  <a:srgbClr val="4D4D4D"/>
                </a:solidFill>
                <a:latin typeface="Arial" charset="0"/>
              </a:rPr>
              <a:t>+ 225 57 18 49 41 / 21 75 22 </a:t>
            </a:r>
            <a:r>
              <a:rPr lang="en-GB" altLang="fr-FR" sz="1400" dirty="0" smtClean="0">
                <a:solidFill>
                  <a:srgbClr val="4D4D4D"/>
                </a:solidFill>
                <a:latin typeface="Arial" charset="0"/>
              </a:rPr>
              <a:t>00</a:t>
            </a:r>
            <a:endParaRPr lang="en-GB" altLang="fr-FR" sz="1400" dirty="0">
              <a:solidFill>
                <a:srgbClr val="4D4D4D"/>
              </a:solidFill>
              <a:latin typeface="Arial" charset="0"/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2892669" y="2782669"/>
            <a:ext cx="3040674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tabLst>
                <a:tab pos="2332038" algn="l"/>
              </a:tabLst>
            </a:pPr>
            <a:r>
              <a:rPr lang="en-GB" altLang="fr-FR" sz="3600" b="1" dirty="0">
                <a:latin typeface="Arial" charset="0"/>
              </a:rPr>
              <a:t>MERCI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550</Words>
  <Application>Microsoft Office PowerPoint</Application>
  <PresentationFormat>Affichage à l'écran (4:3)</PresentationFormat>
  <Paragraphs>132</Paragraphs>
  <Slides>9</Slides>
  <Notes>8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Arial Narrow</vt:lpstr>
      <vt:lpstr>Calibri</vt:lpstr>
      <vt:lpstr>Times New Roman</vt:lpstr>
      <vt:lpstr>Wingdings</vt:lpstr>
      <vt:lpstr>Thème Office</vt:lpstr>
      <vt:lpstr>PROGRAMME D’EVALUATION DE LA CONFORMITÉ AVANT EMBARQUEMENT DES MARCHANDISES IMPORTEES EN REPUBLIQUE DU CAMEROUN (PECAE)</vt:lpstr>
      <vt:lpstr>QU’EST-CE QUE LE PECAE?</vt:lpstr>
      <vt:lpstr>OBJECTIFS DU PECAE</vt:lpstr>
      <vt:lpstr>FONDEMENTS RÉGLEMENTAIRES</vt:lpstr>
      <vt:lpstr>ILLUSTRATION DU PROCESSUS PECAE</vt:lpstr>
      <vt:lpstr>METHODES DE VERIFICATION DANS LE CADRE DU PECAE</vt:lpstr>
      <vt:lpstr>LE CERTIFICAT DE CONFORMITÉ (CdC)</vt:lpstr>
      <vt:lpstr>PAYS A TRAVERS LE MONDE AYANT ADOPTE LE PROGRAMME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JP FOKA</dc:creator>
  <cp:lastModifiedBy>ANOR</cp:lastModifiedBy>
  <cp:revision>17</cp:revision>
  <dcterms:created xsi:type="dcterms:W3CDTF">2016-02-27T13:45:01Z</dcterms:created>
  <dcterms:modified xsi:type="dcterms:W3CDTF">2016-04-20T20:25:46Z</dcterms:modified>
</cp:coreProperties>
</file>